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2" r:id="rId19"/>
    <p:sldId id="277" r:id="rId20"/>
    <p:sldId id="279" r:id="rId21"/>
    <p:sldId id="278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</p:sldIdLst>
  <p:sldSz cx="8120063" cy="10826750" type="B4ISO"/>
  <p:notesSz cx="6858000" cy="9144000"/>
  <p:defaultTextStyle>
    <a:defPPr>
      <a:defRPr lang="zh-CN"/>
    </a:defPPr>
    <a:lvl1pPr marL="0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370" y="-282"/>
      </p:cViewPr>
      <p:guideLst>
        <p:guide orient="horz" pos="3410"/>
        <p:guide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E331-092D-4A1F-8299-91878B563D90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3C38-AC79-4652-853C-337BDBE7E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666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333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0007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6675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83343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00012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6681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33349" algn="l" defTabSz="103333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5" y="5221334"/>
            <a:ext cx="6320205" cy="23207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405" y="7542067"/>
            <a:ext cx="6320205" cy="135992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2853288"/>
            <a:ext cx="6325444" cy="639601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13829" y="1066766"/>
            <a:ext cx="1308021" cy="818609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6406" y="1066767"/>
            <a:ext cx="4855305" cy="8186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5223269"/>
            <a:ext cx="6320203" cy="231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6" y="7542069"/>
            <a:ext cx="6320203" cy="135831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5444" cy="14594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406" y="2857058"/>
            <a:ext cx="3082566" cy="6395804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1091" y="2857058"/>
            <a:ext cx="3080759" cy="6395805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251" y="2862075"/>
            <a:ext cx="278172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406" y="3771822"/>
            <a:ext cx="3082566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414" y="2862075"/>
            <a:ext cx="2782240" cy="90974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1090" y="3771822"/>
            <a:ext cx="3082565" cy="5481040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5" y="704240"/>
            <a:ext cx="2362713" cy="1872123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238" y="704240"/>
            <a:ext cx="3800613" cy="85486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5" y="2576365"/>
            <a:ext cx="2362713" cy="667649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06" y="2189754"/>
            <a:ext cx="3091544" cy="17574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406" y="3947252"/>
            <a:ext cx="3091544" cy="39944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4865686" y="2268379"/>
            <a:ext cx="964971" cy="171550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17799" y="2228801"/>
            <a:ext cx="737381" cy="13109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67601" y="2990782"/>
            <a:ext cx="534912" cy="9509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16754" y="2859527"/>
            <a:ext cx="434764" cy="77291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0360" y="3289113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45425" y="1567772"/>
            <a:ext cx="227867" cy="40509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93027" y="2990782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0264" y="1674363"/>
            <a:ext cx="175330" cy="31169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330700" y="2526242"/>
            <a:ext cx="3045024" cy="5413375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5823787" y="104699"/>
            <a:ext cx="2287108" cy="10730555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06" y="1066769"/>
            <a:ext cx="6327249" cy="1459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07" y="2853288"/>
            <a:ext cx="6327248" cy="6396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6496" y="9396145"/>
            <a:ext cx="1894681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BA38-1883-451D-BF18-051F84AE33C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8704" y="9396145"/>
            <a:ext cx="466779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32" y="9396145"/>
            <a:ext cx="540172" cy="576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0DC-4AF9-4562-A578-929F1DDC3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0398" y="8725743"/>
            <a:ext cx="19992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第一章 </a:t>
            </a:r>
            <a:r>
              <a:rPr lang="zh-CN" alt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下</a:t>
            </a:r>
            <a:endParaRPr lang="zh-CN" altLang="en-US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大小写字母的转换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1599" y="876871"/>
            <a:ext cx="7776864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002060"/>
                </a:solidFill>
              </a:rPr>
              <a:t>#</a:t>
            </a:r>
            <a:r>
              <a:rPr lang="en-US" altLang="zh-CN" sz="3600" dirty="0">
                <a:solidFill>
                  <a:srgbClr val="002060"/>
                </a:solidFill>
              </a:rPr>
              <a:t>include &lt;</a:t>
            </a:r>
            <a:r>
              <a:rPr lang="en-US" altLang="zh-CN" sz="3600" dirty="0" err="1">
                <a:solidFill>
                  <a:srgbClr val="002060"/>
                </a:solidFill>
              </a:rPr>
              <a:t>iostream</a:t>
            </a:r>
            <a:r>
              <a:rPr lang="en-US" altLang="zh-CN" sz="36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36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3600" dirty="0" smtClean="0">
                <a:solidFill>
                  <a:srgbClr val="002060"/>
                </a:solidFill>
              </a:rPr>
              <a:t>&gt;</a:t>
            </a:r>
            <a:endParaRPr lang="en-US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using namespace </a:t>
            </a:r>
            <a:r>
              <a:rPr lang="en-US" altLang="zh-CN" sz="3600" dirty="0" err="1">
                <a:solidFill>
                  <a:srgbClr val="002060"/>
                </a:solidFill>
              </a:rPr>
              <a:t>std</a:t>
            </a:r>
            <a:r>
              <a:rPr lang="en-US" altLang="zh-CN" sz="36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 err="1">
                <a:solidFill>
                  <a:srgbClr val="002060"/>
                </a:solidFill>
              </a:rPr>
              <a:t>int</a:t>
            </a:r>
            <a:r>
              <a:rPr lang="en-US" altLang="zh-CN" sz="36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char c1,c2;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c1='a';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c2='b';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c1=c1-32;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c2=c2-32;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</a:t>
            </a:r>
            <a:r>
              <a:rPr lang="en-US" altLang="zh-CN" sz="3600" dirty="0" err="1">
                <a:solidFill>
                  <a:srgbClr val="002060"/>
                </a:solidFill>
              </a:rPr>
              <a:t>cout</a:t>
            </a:r>
            <a:r>
              <a:rPr lang="en-US" altLang="zh-CN" sz="3600" dirty="0">
                <a:solidFill>
                  <a:srgbClr val="002060"/>
                </a:solidFill>
              </a:rPr>
              <a:t>&lt;&lt;c1&lt;&lt;'  '&lt;&lt;c2&lt;&lt;</a:t>
            </a:r>
            <a:r>
              <a:rPr lang="en-US" altLang="zh-CN" sz="3600" dirty="0" err="1">
                <a:solidFill>
                  <a:srgbClr val="002060"/>
                </a:solidFill>
              </a:rPr>
              <a:t>endl</a:t>
            </a:r>
            <a:r>
              <a:rPr lang="en-US" altLang="zh-CN" sz="36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4" name="爆炸形 2 3"/>
          <p:cNvSpPr/>
          <p:nvPr/>
        </p:nvSpPr>
        <p:spPr>
          <a:xfrm>
            <a:off x="0" y="8725743"/>
            <a:ext cx="8120063" cy="194421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请改成大写字母转为小写字母的程序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097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恺撒加密术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1599" y="876871"/>
            <a:ext cx="777686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2060"/>
                </a:solidFill>
              </a:rPr>
              <a:t>古罗马时期，</a:t>
            </a:r>
            <a:r>
              <a:rPr lang="en-US" altLang="zh-CN" sz="3600" dirty="0">
                <a:solidFill>
                  <a:srgbClr val="002060"/>
                </a:solidFill>
              </a:rPr>
              <a:t>《</a:t>
            </a:r>
            <a:r>
              <a:rPr lang="zh-CN" altLang="en-US" sz="3600" dirty="0">
                <a:solidFill>
                  <a:srgbClr val="002060"/>
                </a:solidFill>
              </a:rPr>
              <a:t>高卢战记</a:t>
            </a:r>
            <a:r>
              <a:rPr lang="en-US" altLang="zh-CN" sz="3600" dirty="0">
                <a:solidFill>
                  <a:srgbClr val="002060"/>
                </a:solidFill>
              </a:rPr>
              <a:t>》</a:t>
            </a:r>
            <a:r>
              <a:rPr lang="zh-CN" altLang="en-US" sz="3600" dirty="0">
                <a:solidFill>
                  <a:srgbClr val="002060"/>
                </a:solidFill>
              </a:rPr>
              <a:t>有描述恺撒曾经使用密码来传递信息，即所谓的“恺撒加密术”，它是一种替代密码，如图</a:t>
            </a:r>
            <a:r>
              <a:rPr lang="en-US" altLang="zh-CN" sz="3600" dirty="0">
                <a:solidFill>
                  <a:srgbClr val="002060"/>
                </a:solidFill>
              </a:rPr>
              <a:t>1.22</a:t>
            </a:r>
            <a:r>
              <a:rPr lang="zh-CN" altLang="en-US" sz="3600" dirty="0">
                <a:solidFill>
                  <a:srgbClr val="002060"/>
                </a:solidFill>
              </a:rPr>
              <a:t>所示，对于信件中的每个字母，会用它后面的第</a:t>
            </a:r>
            <a:r>
              <a:rPr lang="en-US" altLang="zh-CN" sz="3600" dirty="0">
                <a:solidFill>
                  <a:srgbClr val="002060"/>
                </a:solidFill>
              </a:rPr>
              <a:t>t</a:t>
            </a:r>
            <a:r>
              <a:rPr lang="zh-CN" altLang="en-US" sz="3600" dirty="0">
                <a:solidFill>
                  <a:srgbClr val="002060"/>
                </a:solidFill>
              </a:rPr>
              <a:t>个字母代替。例如当</a:t>
            </a:r>
            <a:r>
              <a:rPr lang="en-US" altLang="zh-CN" sz="3600" dirty="0">
                <a:solidFill>
                  <a:srgbClr val="002060"/>
                </a:solidFill>
              </a:rPr>
              <a:t>t=4</a:t>
            </a:r>
            <a:r>
              <a:rPr lang="zh-CN" altLang="en-US" sz="3600" dirty="0">
                <a:solidFill>
                  <a:srgbClr val="002060"/>
                </a:solidFill>
              </a:rPr>
              <a:t>时，“</a:t>
            </a:r>
            <a:r>
              <a:rPr lang="en-US" altLang="zh-CN" sz="3600" dirty="0">
                <a:solidFill>
                  <a:srgbClr val="002060"/>
                </a:solidFill>
              </a:rPr>
              <a:t>China”</a:t>
            </a:r>
            <a:r>
              <a:rPr lang="zh-CN" altLang="en-US" sz="3600" dirty="0">
                <a:solidFill>
                  <a:srgbClr val="002060"/>
                </a:solidFill>
              </a:rPr>
              <a:t>加密的规则是用原来字母后面第</a:t>
            </a:r>
            <a:r>
              <a:rPr lang="en-US" altLang="zh-CN" sz="3600" dirty="0">
                <a:solidFill>
                  <a:srgbClr val="002060"/>
                </a:solidFill>
              </a:rPr>
              <a:t>4</a:t>
            </a:r>
            <a:r>
              <a:rPr lang="zh-CN" altLang="en-US" sz="3600" dirty="0">
                <a:solidFill>
                  <a:srgbClr val="002060"/>
                </a:solidFill>
              </a:rPr>
              <a:t>个字母代替原来的字母，即字母“</a:t>
            </a:r>
            <a:r>
              <a:rPr lang="en-US" altLang="zh-CN" sz="3600" dirty="0">
                <a:solidFill>
                  <a:srgbClr val="002060"/>
                </a:solidFill>
              </a:rPr>
              <a:t>A”</a:t>
            </a:r>
            <a:r>
              <a:rPr lang="zh-CN" altLang="en-US" sz="3600" dirty="0">
                <a:solidFill>
                  <a:srgbClr val="002060"/>
                </a:solidFill>
              </a:rPr>
              <a:t>后面第</a:t>
            </a:r>
            <a:r>
              <a:rPr lang="en-US" altLang="zh-CN" sz="3600" dirty="0">
                <a:solidFill>
                  <a:srgbClr val="002060"/>
                </a:solidFill>
              </a:rPr>
              <a:t>4</a:t>
            </a:r>
            <a:r>
              <a:rPr lang="zh-CN" altLang="en-US" sz="3600" dirty="0">
                <a:solidFill>
                  <a:srgbClr val="002060"/>
                </a:solidFill>
              </a:rPr>
              <a:t>个字母是“</a:t>
            </a:r>
            <a:r>
              <a:rPr lang="en-US" altLang="zh-CN" sz="3600" dirty="0">
                <a:solidFill>
                  <a:srgbClr val="002060"/>
                </a:solidFill>
              </a:rPr>
              <a:t>E”</a:t>
            </a:r>
            <a:r>
              <a:rPr lang="zh-CN" altLang="en-US" sz="3600" dirty="0">
                <a:solidFill>
                  <a:srgbClr val="002060"/>
                </a:solidFill>
              </a:rPr>
              <a:t>，用“</a:t>
            </a:r>
            <a:r>
              <a:rPr lang="en-US" altLang="zh-CN" sz="3600" dirty="0">
                <a:solidFill>
                  <a:srgbClr val="002060"/>
                </a:solidFill>
              </a:rPr>
              <a:t>E”</a:t>
            </a:r>
            <a:r>
              <a:rPr lang="zh-CN" altLang="en-US" sz="3600" dirty="0">
                <a:solidFill>
                  <a:srgbClr val="002060"/>
                </a:solidFill>
              </a:rPr>
              <a:t>代替“</a:t>
            </a:r>
            <a:r>
              <a:rPr lang="en-US" altLang="zh-CN" sz="3600" dirty="0">
                <a:solidFill>
                  <a:srgbClr val="002060"/>
                </a:solidFill>
              </a:rPr>
              <a:t>A”</a:t>
            </a:r>
            <a:r>
              <a:rPr lang="zh-CN" altLang="en-US" sz="3600" dirty="0">
                <a:solidFill>
                  <a:srgbClr val="002060"/>
                </a:solidFill>
              </a:rPr>
              <a:t>。因此，“</a:t>
            </a:r>
            <a:r>
              <a:rPr lang="en-US" altLang="zh-CN" sz="3600" dirty="0">
                <a:solidFill>
                  <a:srgbClr val="002060"/>
                </a:solidFill>
              </a:rPr>
              <a:t>China”</a:t>
            </a:r>
            <a:r>
              <a:rPr lang="zh-CN" altLang="en-US" sz="3600" dirty="0">
                <a:solidFill>
                  <a:srgbClr val="002060"/>
                </a:solidFill>
              </a:rPr>
              <a:t>应译为“</a:t>
            </a:r>
            <a:r>
              <a:rPr lang="en-US" altLang="zh-CN" sz="3600" dirty="0" err="1">
                <a:solidFill>
                  <a:srgbClr val="002060"/>
                </a:solidFill>
              </a:rPr>
              <a:t>Glmre</a:t>
            </a:r>
            <a:r>
              <a:rPr lang="en-US" altLang="zh-CN" sz="3600" dirty="0">
                <a:solidFill>
                  <a:srgbClr val="002060"/>
                </a:solidFill>
              </a:rPr>
              <a:t>”</a:t>
            </a:r>
            <a:r>
              <a:rPr lang="zh-CN" altLang="en-US" sz="3600" dirty="0">
                <a:solidFill>
                  <a:srgbClr val="002060"/>
                </a:solidFill>
              </a:rPr>
              <a:t>。请编写一程序可将任意</a:t>
            </a:r>
            <a:r>
              <a:rPr lang="en-US" altLang="zh-CN" sz="3600" dirty="0">
                <a:solidFill>
                  <a:srgbClr val="002060"/>
                </a:solidFill>
              </a:rPr>
              <a:t>5</a:t>
            </a:r>
            <a:r>
              <a:rPr lang="zh-CN" altLang="en-US" sz="3600" dirty="0">
                <a:solidFill>
                  <a:srgbClr val="002060"/>
                </a:solidFill>
              </a:rPr>
              <a:t>个字符加密。</a:t>
            </a:r>
            <a:endParaRPr lang="en-US" altLang="zh-CN" sz="3600" dirty="0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1" y="7213575"/>
            <a:ext cx="750589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恺撒加密术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1599" y="876871"/>
            <a:ext cx="7776864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#</a:t>
            </a:r>
            <a:r>
              <a:rPr lang="en-US" altLang="zh-CN" sz="3200" dirty="0">
                <a:solidFill>
                  <a:srgbClr val="002060"/>
                </a:solidFill>
              </a:rPr>
              <a:t>include &lt;</a:t>
            </a:r>
            <a:r>
              <a:rPr lang="en-US" altLang="zh-CN" sz="3200" dirty="0" err="1">
                <a:solidFill>
                  <a:srgbClr val="002060"/>
                </a:solidFill>
              </a:rPr>
              <a:t>iostream</a:t>
            </a:r>
            <a:r>
              <a:rPr lang="en-US" altLang="zh-CN" sz="32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32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32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3200" dirty="0" smtClean="0">
                <a:solidFill>
                  <a:srgbClr val="002060"/>
                </a:solidFill>
              </a:rPr>
              <a:t>&gt;</a:t>
            </a:r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char c1='C',c2='h',c3='i',c4='n',c5='a';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c1+=4;//</a:t>
            </a:r>
            <a:r>
              <a:rPr lang="zh-CN" altLang="en-US" sz="3200" dirty="0">
                <a:solidFill>
                  <a:srgbClr val="002060"/>
                </a:solidFill>
              </a:rPr>
              <a:t>即</a:t>
            </a:r>
            <a:r>
              <a:rPr lang="en-US" altLang="zh-CN" sz="3200" dirty="0">
                <a:solidFill>
                  <a:srgbClr val="002060"/>
                </a:solidFill>
              </a:rPr>
              <a:t>c1=c1+4;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c2+=4;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c3+=4;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c4+=4;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c5+=4;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smtClean="0">
                <a:solidFill>
                  <a:srgbClr val="002060"/>
                </a:solidFill>
              </a:rPr>
              <a:t>    </a:t>
            </a:r>
            <a:r>
              <a:rPr lang="en-US" altLang="zh-CN" sz="3200" dirty="0" err="1" smtClean="0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&lt;&lt;c1&lt;&lt;c2&lt;&lt;c3&lt;&lt;c4&lt;&lt;c5&lt;&lt;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65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上机实践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改进的加密术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1599" y="876871"/>
            <a:ext cx="77768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请</a:t>
            </a:r>
            <a:r>
              <a:rPr lang="zh-CN" altLang="en-US" sz="3200" dirty="0">
                <a:solidFill>
                  <a:srgbClr val="002060"/>
                </a:solidFill>
              </a:rPr>
              <a:t>编写一个程序，在程序运行时输入任意</a:t>
            </a:r>
            <a:r>
              <a:rPr lang="en-US" altLang="zh-CN" sz="3200" dirty="0">
                <a:solidFill>
                  <a:srgbClr val="002060"/>
                </a:solidFill>
              </a:rPr>
              <a:t>5</a:t>
            </a:r>
            <a:r>
              <a:rPr lang="zh-CN" altLang="en-US" sz="3200" dirty="0">
                <a:solidFill>
                  <a:srgbClr val="002060"/>
                </a:solidFill>
              </a:rPr>
              <a:t>个字符，再输入任意一个值</a:t>
            </a:r>
            <a:r>
              <a:rPr lang="en-US" altLang="zh-CN" sz="3200" dirty="0">
                <a:solidFill>
                  <a:srgbClr val="002060"/>
                </a:solidFill>
              </a:rPr>
              <a:t>t</a:t>
            </a:r>
            <a:r>
              <a:rPr lang="zh-CN" altLang="en-US" sz="3200" dirty="0">
                <a:solidFill>
                  <a:srgbClr val="002060"/>
                </a:solidFill>
              </a:rPr>
              <a:t>（－</a:t>
            </a:r>
            <a:r>
              <a:rPr lang="en-US" altLang="zh-CN" sz="3200" dirty="0">
                <a:solidFill>
                  <a:srgbClr val="002060"/>
                </a:solidFill>
              </a:rPr>
              <a:t>8&lt;t&lt;8</a:t>
            </a:r>
            <a:r>
              <a:rPr lang="zh-CN" altLang="en-US" sz="3200" dirty="0">
                <a:solidFill>
                  <a:srgbClr val="002060"/>
                </a:solidFill>
              </a:rPr>
              <a:t>），则原先的</a:t>
            </a:r>
            <a:r>
              <a:rPr lang="en-US" altLang="zh-CN" sz="3200" dirty="0">
                <a:solidFill>
                  <a:srgbClr val="002060"/>
                </a:solidFill>
              </a:rPr>
              <a:t>5</a:t>
            </a:r>
            <a:r>
              <a:rPr lang="zh-CN" altLang="en-US" sz="3200" dirty="0">
                <a:solidFill>
                  <a:srgbClr val="002060"/>
                </a:solidFill>
              </a:rPr>
              <a:t>个字符将用其后面第</a:t>
            </a:r>
            <a:r>
              <a:rPr lang="en-US" altLang="zh-CN" sz="3200" dirty="0">
                <a:solidFill>
                  <a:srgbClr val="002060"/>
                </a:solidFill>
              </a:rPr>
              <a:t>t</a:t>
            </a:r>
            <a:r>
              <a:rPr lang="zh-CN" altLang="en-US" sz="3200" dirty="0">
                <a:solidFill>
                  <a:srgbClr val="002060"/>
                </a:solidFill>
              </a:rPr>
              <a:t>个字母代替并输出。</a:t>
            </a:r>
          </a:p>
        </p:txBody>
      </p:sp>
      <p:sp>
        <p:nvSpPr>
          <p:cNvPr id="4" name="矩形 3"/>
          <p:cNvSpPr/>
          <p:nvPr/>
        </p:nvSpPr>
        <p:spPr>
          <a:xfrm>
            <a:off x="1107703" y="4837311"/>
            <a:ext cx="63367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002060"/>
                </a:solidFill>
              </a:rPr>
              <a:t>定义</a:t>
            </a:r>
            <a:r>
              <a:rPr lang="en-US" altLang="zh-CN" sz="3200" dirty="0">
                <a:solidFill>
                  <a:srgbClr val="002060"/>
                </a:solidFill>
              </a:rPr>
              <a:t>5</a:t>
            </a:r>
            <a:r>
              <a:rPr lang="zh-CN" altLang="zh-CN" sz="3200" dirty="0">
                <a:solidFill>
                  <a:srgbClr val="002060"/>
                </a:solidFill>
              </a:rPr>
              <a:t>个字符变量</a:t>
            </a:r>
          </a:p>
          <a:p>
            <a:r>
              <a:rPr lang="zh-CN" altLang="zh-CN" sz="3200" dirty="0">
                <a:solidFill>
                  <a:srgbClr val="002060"/>
                </a:solidFill>
              </a:rPr>
              <a:t>定义</a:t>
            </a:r>
            <a:r>
              <a:rPr lang="en-US" altLang="zh-CN" sz="3200" dirty="0">
                <a:solidFill>
                  <a:srgbClr val="002060"/>
                </a:solidFill>
              </a:rPr>
              <a:t>t</a:t>
            </a:r>
            <a:r>
              <a:rPr lang="zh-CN" altLang="zh-CN" sz="3200" dirty="0">
                <a:solidFill>
                  <a:srgbClr val="002060"/>
                </a:solidFill>
              </a:rPr>
              <a:t>值</a:t>
            </a:r>
          </a:p>
          <a:p>
            <a:r>
              <a:rPr lang="zh-CN" altLang="zh-CN" sz="3200" dirty="0">
                <a:solidFill>
                  <a:srgbClr val="002060"/>
                </a:solidFill>
              </a:rPr>
              <a:t>输入</a:t>
            </a:r>
            <a:r>
              <a:rPr lang="en-US" altLang="zh-CN" sz="3200" dirty="0">
                <a:solidFill>
                  <a:srgbClr val="002060"/>
                </a:solidFill>
              </a:rPr>
              <a:t>5</a:t>
            </a:r>
            <a:r>
              <a:rPr lang="zh-CN" altLang="zh-CN" sz="3200" dirty="0">
                <a:solidFill>
                  <a:srgbClr val="002060"/>
                </a:solidFill>
              </a:rPr>
              <a:t>个字符变量的值</a:t>
            </a:r>
          </a:p>
          <a:p>
            <a:r>
              <a:rPr lang="zh-CN" altLang="zh-CN" sz="3200" dirty="0">
                <a:solidFill>
                  <a:srgbClr val="002060"/>
                </a:solidFill>
              </a:rPr>
              <a:t>输入</a:t>
            </a:r>
            <a:r>
              <a:rPr lang="en-US" altLang="zh-CN" sz="3200" dirty="0">
                <a:solidFill>
                  <a:srgbClr val="002060"/>
                </a:solidFill>
              </a:rPr>
              <a:t>t</a:t>
            </a:r>
            <a:r>
              <a:rPr lang="zh-CN" altLang="zh-CN" sz="3200" dirty="0">
                <a:solidFill>
                  <a:srgbClr val="002060"/>
                </a:solidFill>
              </a:rPr>
              <a:t>值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5</a:t>
            </a:r>
            <a:r>
              <a:rPr lang="zh-CN" altLang="zh-CN" sz="3200" dirty="0">
                <a:solidFill>
                  <a:srgbClr val="002060"/>
                </a:solidFill>
              </a:rPr>
              <a:t>个字符以其后面第</a:t>
            </a:r>
            <a:r>
              <a:rPr lang="en-US" altLang="zh-CN" sz="3200" dirty="0">
                <a:solidFill>
                  <a:srgbClr val="002060"/>
                </a:solidFill>
              </a:rPr>
              <a:t>t</a:t>
            </a:r>
            <a:r>
              <a:rPr lang="zh-CN" altLang="zh-CN" sz="3200" dirty="0">
                <a:solidFill>
                  <a:srgbClr val="002060"/>
                </a:solidFill>
              </a:rPr>
              <a:t>个字母代替</a:t>
            </a:r>
          </a:p>
          <a:p>
            <a:r>
              <a:rPr lang="zh-CN" altLang="zh-CN" sz="3200" dirty="0">
                <a:solidFill>
                  <a:srgbClr val="002060"/>
                </a:solidFill>
              </a:rPr>
              <a:t>输出</a:t>
            </a:r>
            <a:r>
              <a:rPr lang="en-US" altLang="zh-CN" sz="3200" dirty="0">
                <a:solidFill>
                  <a:srgbClr val="002060"/>
                </a:solidFill>
              </a:rPr>
              <a:t>5</a:t>
            </a:r>
            <a:r>
              <a:rPr lang="zh-CN" altLang="zh-CN" sz="3200" dirty="0">
                <a:solidFill>
                  <a:srgbClr val="002060"/>
                </a:solidFill>
              </a:rPr>
              <a:t>个字符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5655" y="3685183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2060"/>
                </a:solidFill>
              </a:rPr>
              <a:t>伪代码为：</a:t>
            </a:r>
            <a:endParaRPr lang="zh-CN" alt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输出特殊字符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1599" y="876871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C++</a:t>
            </a:r>
            <a:r>
              <a:rPr lang="zh-CN" altLang="en-US" sz="3200" dirty="0">
                <a:solidFill>
                  <a:srgbClr val="002060"/>
                </a:solidFill>
              </a:rPr>
              <a:t>还允许一种特殊形式的字符常量，就是以一个“</a:t>
            </a:r>
            <a:r>
              <a:rPr lang="en-US" altLang="zh-CN" sz="3200" dirty="0">
                <a:solidFill>
                  <a:srgbClr val="002060"/>
                </a:solidFill>
              </a:rPr>
              <a:t>\”</a:t>
            </a:r>
            <a:r>
              <a:rPr lang="zh-CN" altLang="en-US" sz="3200" dirty="0">
                <a:solidFill>
                  <a:srgbClr val="002060"/>
                </a:solidFill>
              </a:rPr>
              <a:t>开头的字符序列。例如</a:t>
            </a:r>
            <a:r>
              <a:rPr lang="zh-CN" altLang="en-US" sz="3200" dirty="0" smtClean="0">
                <a:solidFill>
                  <a:srgbClr val="002060"/>
                </a:solidFill>
              </a:rPr>
              <a:t>前面用</a:t>
            </a:r>
            <a:r>
              <a:rPr lang="zh-CN" altLang="en-US" sz="3200" dirty="0">
                <a:solidFill>
                  <a:srgbClr val="002060"/>
                </a:solidFill>
              </a:rPr>
              <a:t>过的</a:t>
            </a:r>
            <a:r>
              <a:rPr lang="en-US" altLang="zh-CN" sz="3200" dirty="0">
                <a:solidFill>
                  <a:srgbClr val="002060"/>
                </a:solidFill>
              </a:rPr>
              <a:t>'\n'</a:t>
            </a:r>
            <a:r>
              <a:rPr lang="zh-CN" altLang="en-US" sz="3200" dirty="0">
                <a:solidFill>
                  <a:srgbClr val="002060"/>
                </a:solidFill>
              </a:rPr>
              <a:t>，它代表一个“换行”符。这是一种“控制字符”，是不能在屏幕上显示的。在程序中也无法用一个一般形式的字符表示，只能采用特殊形式来表示。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" y="4117231"/>
            <a:ext cx="79629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9" y="9580603"/>
            <a:ext cx="7272808" cy="8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7680" y="8089156"/>
            <a:ext cx="78698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【</a:t>
            </a:r>
            <a:r>
              <a:rPr lang="zh-CN" altLang="en-US" sz="2800" dirty="0">
                <a:solidFill>
                  <a:srgbClr val="002060"/>
                </a:solidFill>
              </a:rPr>
              <a:t>上机实践</a:t>
            </a:r>
            <a:r>
              <a:rPr lang="en-US" altLang="zh-CN" sz="2800" dirty="0">
                <a:solidFill>
                  <a:srgbClr val="002060"/>
                </a:solidFill>
              </a:rPr>
              <a:t>】</a:t>
            </a:r>
            <a:r>
              <a:rPr lang="zh-CN" altLang="en-US" sz="2800" dirty="0">
                <a:solidFill>
                  <a:srgbClr val="002060"/>
                </a:solidFill>
              </a:rPr>
              <a:t>输出特殊字符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请在屏幕上输出如图</a:t>
            </a:r>
            <a:r>
              <a:rPr lang="en-US" altLang="zh-CN" sz="2800" dirty="0">
                <a:solidFill>
                  <a:srgbClr val="002060"/>
                </a:solidFill>
              </a:rPr>
              <a:t>1.23</a:t>
            </a:r>
            <a:r>
              <a:rPr lang="zh-CN" altLang="en-US" sz="2800" dirty="0">
                <a:solidFill>
                  <a:srgbClr val="002060"/>
                </a:solidFill>
              </a:rPr>
              <a:t>所示的字符串，注：所有字符均为英文半角。</a:t>
            </a:r>
          </a:p>
        </p:txBody>
      </p:sp>
    </p:spTree>
    <p:extLst>
      <p:ext uri="{BB962C8B-B14F-4D97-AF65-F5344CB8AC3E}">
        <p14:creationId xmlns:p14="http://schemas.microsoft.com/office/powerpoint/2010/main" val="330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数据输入输出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99" y="1308919"/>
            <a:ext cx="763284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</a:rPr>
              <a:t>//</a:t>
            </a:r>
            <a:r>
              <a:rPr lang="en-US" altLang="zh-CN" sz="3600" dirty="0" err="1">
                <a:solidFill>
                  <a:srgbClr val="002060"/>
                </a:solidFill>
              </a:rPr>
              <a:t>putchar</a:t>
            </a:r>
            <a:r>
              <a:rPr lang="zh-CN" altLang="zh-CN" sz="3600" dirty="0">
                <a:solidFill>
                  <a:srgbClr val="002060"/>
                </a:solidFill>
              </a:rPr>
              <a:t>函数的使用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#include &lt;</a:t>
            </a:r>
            <a:r>
              <a:rPr lang="en-US" altLang="zh-CN" sz="3600" dirty="0" err="1">
                <a:solidFill>
                  <a:srgbClr val="002060"/>
                </a:solidFill>
              </a:rPr>
              <a:t>iostream</a:t>
            </a:r>
            <a:r>
              <a:rPr lang="en-US" altLang="zh-CN" sz="36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36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3600" dirty="0" smtClean="0">
                <a:solidFill>
                  <a:srgbClr val="002060"/>
                </a:solidFill>
              </a:rPr>
              <a:t>&gt;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using namespace </a:t>
            </a:r>
            <a:r>
              <a:rPr lang="en-US" altLang="zh-CN" sz="3600" dirty="0" err="1">
                <a:solidFill>
                  <a:srgbClr val="002060"/>
                </a:solidFill>
              </a:rPr>
              <a:t>std</a:t>
            </a:r>
            <a:r>
              <a:rPr lang="en-US" altLang="zh-CN" sz="3600" dirty="0">
                <a:solidFill>
                  <a:srgbClr val="002060"/>
                </a:solidFill>
              </a:rPr>
              <a:t>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 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 err="1">
                <a:solidFill>
                  <a:srgbClr val="002060"/>
                </a:solidFill>
              </a:rPr>
              <a:t>int</a:t>
            </a:r>
            <a:r>
              <a:rPr lang="en-US" altLang="zh-CN" sz="3600" dirty="0">
                <a:solidFill>
                  <a:srgbClr val="002060"/>
                </a:solidFill>
              </a:rPr>
              <a:t> main()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{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  char a='</a:t>
            </a:r>
            <a:r>
              <a:rPr lang="en-US" altLang="zh-CN" sz="3600" dirty="0" err="1">
                <a:solidFill>
                  <a:srgbClr val="002060"/>
                </a:solidFill>
              </a:rPr>
              <a:t>A',b</a:t>
            </a:r>
            <a:r>
              <a:rPr lang="en-US" altLang="zh-CN" sz="3600" dirty="0">
                <a:solidFill>
                  <a:srgbClr val="002060"/>
                </a:solidFill>
              </a:rPr>
              <a:t>='</a:t>
            </a:r>
            <a:r>
              <a:rPr lang="en-US" altLang="zh-CN" sz="3600" dirty="0" err="1">
                <a:solidFill>
                  <a:srgbClr val="002060"/>
                </a:solidFill>
              </a:rPr>
              <a:t>B',c</a:t>
            </a:r>
            <a:r>
              <a:rPr lang="en-US" altLang="zh-CN" sz="3600" dirty="0">
                <a:solidFill>
                  <a:srgbClr val="002060"/>
                </a:solidFill>
              </a:rPr>
              <a:t>='C';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  </a:t>
            </a:r>
            <a:r>
              <a:rPr lang="en-US" altLang="zh-CN" sz="3600" dirty="0" err="1">
                <a:solidFill>
                  <a:srgbClr val="002060"/>
                </a:solidFill>
              </a:rPr>
              <a:t>putchar</a:t>
            </a:r>
            <a:r>
              <a:rPr lang="en-US" altLang="zh-CN" sz="3600" dirty="0">
                <a:solidFill>
                  <a:srgbClr val="002060"/>
                </a:solidFill>
              </a:rPr>
              <a:t>(a);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  </a:t>
            </a:r>
            <a:r>
              <a:rPr lang="en-US" altLang="zh-CN" sz="3600" dirty="0" err="1">
                <a:solidFill>
                  <a:srgbClr val="002060"/>
                </a:solidFill>
              </a:rPr>
              <a:t>putchar</a:t>
            </a:r>
            <a:r>
              <a:rPr lang="en-US" altLang="zh-CN" sz="3600" dirty="0">
                <a:solidFill>
                  <a:srgbClr val="002060"/>
                </a:solidFill>
              </a:rPr>
              <a:t>(b);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  </a:t>
            </a:r>
            <a:r>
              <a:rPr lang="en-US" altLang="zh-CN" sz="3600" dirty="0" err="1">
                <a:solidFill>
                  <a:srgbClr val="002060"/>
                </a:solidFill>
              </a:rPr>
              <a:t>putchar</a:t>
            </a:r>
            <a:r>
              <a:rPr lang="en-US" altLang="zh-CN" sz="3600" dirty="0">
                <a:solidFill>
                  <a:srgbClr val="002060"/>
                </a:solidFill>
              </a:rPr>
              <a:t>(c);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  system("pause");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  return 0;</a:t>
            </a:r>
            <a:endParaRPr lang="zh-CN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>
                <a:solidFill>
                  <a:srgbClr val="002060"/>
                </a:solidFill>
              </a:rPr>
              <a:t>}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数据输入输出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99" y="1308919"/>
            <a:ext cx="763284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</a:rPr>
              <a:t>//</a:t>
            </a:r>
            <a:r>
              <a:rPr lang="zh-CN" altLang="en-US" sz="3600" dirty="0">
                <a:solidFill>
                  <a:srgbClr val="002060"/>
                </a:solidFill>
              </a:rPr>
              <a:t>使用</a:t>
            </a:r>
            <a:r>
              <a:rPr lang="en-US" altLang="zh-CN" sz="3600" dirty="0" err="1">
                <a:solidFill>
                  <a:srgbClr val="002060"/>
                </a:solidFill>
              </a:rPr>
              <a:t>getchar</a:t>
            </a:r>
            <a:r>
              <a:rPr lang="zh-CN" altLang="en-US" sz="3600" dirty="0">
                <a:solidFill>
                  <a:srgbClr val="002060"/>
                </a:solidFill>
              </a:rPr>
              <a:t>函数输入单个字符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#include &lt;</a:t>
            </a:r>
            <a:r>
              <a:rPr lang="en-US" altLang="zh-CN" sz="3600" dirty="0" err="1">
                <a:solidFill>
                  <a:srgbClr val="002060"/>
                </a:solidFill>
              </a:rPr>
              <a:t>iostream</a:t>
            </a:r>
            <a:r>
              <a:rPr lang="en-US" altLang="zh-CN" sz="36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using namespace </a:t>
            </a:r>
            <a:r>
              <a:rPr lang="en-US" altLang="zh-CN" sz="3600" dirty="0" err="1">
                <a:solidFill>
                  <a:srgbClr val="002060"/>
                </a:solidFill>
              </a:rPr>
              <a:t>std</a:t>
            </a:r>
            <a:r>
              <a:rPr lang="en-US" altLang="zh-CN" sz="36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600" dirty="0">
              <a:solidFill>
                <a:srgbClr val="002060"/>
              </a:solidFill>
            </a:endParaRPr>
          </a:p>
          <a:p>
            <a:r>
              <a:rPr lang="en-US" altLang="zh-CN" sz="3600" dirty="0" err="1">
                <a:solidFill>
                  <a:srgbClr val="002060"/>
                </a:solidFill>
              </a:rPr>
              <a:t>int</a:t>
            </a:r>
            <a:r>
              <a:rPr lang="en-US" altLang="zh-CN" sz="36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char c;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c=</a:t>
            </a:r>
            <a:r>
              <a:rPr lang="en-US" altLang="zh-CN" sz="3600" dirty="0" err="1">
                <a:solidFill>
                  <a:srgbClr val="002060"/>
                </a:solidFill>
              </a:rPr>
              <a:t>getchar</a:t>
            </a:r>
            <a:r>
              <a:rPr lang="en-US" altLang="zh-CN" sz="3600" dirty="0">
                <a:solidFill>
                  <a:srgbClr val="002060"/>
                </a:solidFill>
              </a:rPr>
              <a:t>();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</a:t>
            </a:r>
            <a:r>
              <a:rPr lang="en-US" altLang="zh-CN" sz="3600" dirty="0" err="1">
                <a:solidFill>
                  <a:srgbClr val="002060"/>
                </a:solidFill>
              </a:rPr>
              <a:t>putchar</a:t>
            </a:r>
            <a:r>
              <a:rPr lang="en-US" altLang="zh-CN" sz="3600" dirty="0">
                <a:solidFill>
                  <a:srgbClr val="002060"/>
                </a:solidFill>
              </a:rPr>
              <a:t>(c);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67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进制转换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99" y="732855"/>
            <a:ext cx="7632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2060"/>
                </a:solidFill>
              </a:rPr>
              <a:t>某些情况下，程序需要以八进制或十六进制数的形式输出结果。</a:t>
            </a:r>
            <a:r>
              <a:rPr lang="en-US" altLang="zh-CN" sz="3600" dirty="0">
                <a:solidFill>
                  <a:srgbClr val="002060"/>
                </a:solidFill>
              </a:rPr>
              <a:t>C++</a:t>
            </a:r>
            <a:r>
              <a:rPr lang="zh-CN" altLang="en-US" sz="3600" dirty="0">
                <a:solidFill>
                  <a:srgbClr val="002060"/>
                </a:solidFill>
              </a:rPr>
              <a:t>提供了简单的实现方法：只要在输出流中输出操作符</a:t>
            </a:r>
            <a:r>
              <a:rPr lang="en-US" altLang="zh-CN" sz="3600" dirty="0" err="1">
                <a:solidFill>
                  <a:srgbClr val="002060"/>
                </a:solidFill>
              </a:rPr>
              <a:t>dec</a:t>
            </a:r>
            <a:r>
              <a:rPr lang="en-US" altLang="zh-CN" sz="3600" dirty="0">
                <a:solidFill>
                  <a:srgbClr val="002060"/>
                </a:solidFill>
              </a:rPr>
              <a:t>(</a:t>
            </a:r>
            <a:r>
              <a:rPr lang="zh-CN" altLang="en-US" sz="3600" dirty="0">
                <a:solidFill>
                  <a:srgbClr val="002060"/>
                </a:solidFill>
              </a:rPr>
              <a:t>十进制</a:t>
            </a:r>
            <a:r>
              <a:rPr lang="en-US" altLang="zh-CN" sz="3600" dirty="0">
                <a:solidFill>
                  <a:srgbClr val="002060"/>
                </a:solidFill>
              </a:rPr>
              <a:t>)</a:t>
            </a:r>
            <a:r>
              <a:rPr lang="zh-CN" altLang="en-US" sz="3600" dirty="0">
                <a:solidFill>
                  <a:srgbClr val="002060"/>
                </a:solidFill>
              </a:rPr>
              <a:t>、</a:t>
            </a:r>
            <a:r>
              <a:rPr lang="en-US" altLang="zh-CN" sz="3600" dirty="0" err="1">
                <a:solidFill>
                  <a:srgbClr val="002060"/>
                </a:solidFill>
              </a:rPr>
              <a:t>oct</a:t>
            </a:r>
            <a:r>
              <a:rPr lang="en-US" altLang="zh-CN" sz="3600" dirty="0">
                <a:solidFill>
                  <a:srgbClr val="002060"/>
                </a:solidFill>
              </a:rPr>
              <a:t>(</a:t>
            </a:r>
            <a:r>
              <a:rPr lang="zh-CN" altLang="en-US" sz="3600" dirty="0">
                <a:solidFill>
                  <a:srgbClr val="002060"/>
                </a:solidFill>
              </a:rPr>
              <a:t>八进制</a:t>
            </a:r>
            <a:r>
              <a:rPr lang="en-US" altLang="zh-CN" sz="3600" dirty="0">
                <a:solidFill>
                  <a:srgbClr val="002060"/>
                </a:solidFill>
              </a:rPr>
              <a:t>)</a:t>
            </a:r>
            <a:r>
              <a:rPr lang="zh-CN" altLang="en-US" sz="3600" dirty="0">
                <a:solidFill>
                  <a:srgbClr val="002060"/>
                </a:solidFill>
              </a:rPr>
              <a:t>或</a:t>
            </a:r>
            <a:r>
              <a:rPr lang="en-US" altLang="zh-CN" sz="3600" dirty="0">
                <a:solidFill>
                  <a:srgbClr val="002060"/>
                </a:solidFill>
              </a:rPr>
              <a:t>hex(</a:t>
            </a:r>
            <a:r>
              <a:rPr lang="zh-CN" altLang="en-US" sz="3600" dirty="0">
                <a:solidFill>
                  <a:srgbClr val="002060"/>
                </a:solidFill>
              </a:rPr>
              <a:t>十六进制</a:t>
            </a:r>
            <a:r>
              <a:rPr lang="en-US" altLang="zh-CN" sz="3600" dirty="0">
                <a:solidFill>
                  <a:srgbClr val="002060"/>
                </a:solidFill>
              </a:rPr>
              <a:t>)</a:t>
            </a:r>
            <a:r>
              <a:rPr lang="zh-CN" altLang="en-US" sz="3600" dirty="0">
                <a:solidFill>
                  <a:srgbClr val="002060"/>
                </a:solidFill>
              </a:rPr>
              <a:t>即可，下面的程序分别以十进制、八进制、十六进制输出</a:t>
            </a:r>
            <a:r>
              <a:rPr lang="en-US" altLang="zh-CN" sz="3600" dirty="0">
                <a:solidFill>
                  <a:srgbClr val="002060"/>
                </a:solidFill>
              </a:rPr>
              <a:t>n</a:t>
            </a:r>
            <a:r>
              <a:rPr lang="zh-CN" altLang="en-US" sz="3600" dirty="0">
                <a:solidFill>
                  <a:srgbClr val="002060"/>
                </a:solidFill>
              </a:rPr>
              <a:t>的值。</a:t>
            </a:r>
            <a:endParaRPr lang="en-US" altLang="zh-CN" sz="36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09319"/>
            <a:ext cx="812006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进制转换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n=314;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</a:t>
            </a:r>
            <a:r>
              <a:rPr lang="zh-CN" altLang="en-US" sz="2800" dirty="0">
                <a:solidFill>
                  <a:srgbClr val="002060"/>
                </a:solidFill>
              </a:rPr>
              <a:t>十进制：</a:t>
            </a:r>
            <a:r>
              <a:rPr lang="en-US" altLang="zh-CN" sz="2800" dirty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>
                <a:solidFill>
                  <a:srgbClr val="002060"/>
                </a:solidFill>
              </a:rPr>
              <a:t>dec</a:t>
            </a:r>
            <a:r>
              <a:rPr lang="en-US" altLang="zh-CN" sz="2800" dirty="0">
                <a:solidFill>
                  <a:srgbClr val="002060"/>
                </a:solidFill>
              </a:rPr>
              <a:t>&lt;&lt;n&lt;&lt;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</a:t>
            </a:r>
            <a:r>
              <a:rPr lang="zh-CN" altLang="en-US" sz="2800" dirty="0">
                <a:solidFill>
                  <a:srgbClr val="002060"/>
                </a:solidFill>
              </a:rPr>
              <a:t>八进制：</a:t>
            </a:r>
            <a:r>
              <a:rPr lang="en-US" altLang="zh-CN" sz="2800" dirty="0">
                <a:solidFill>
                  <a:srgbClr val="002060"/>
                </a:solidFill>
              </a:rPr>
              <a:t>"&lt;&lt;</a:t>
            </a:r>
            <a:r>
              <a:rPr lang="en-US" altLang="zh-CN" sz="2800" dirty="0" err="1">
                <a:solidFill>
                  <a:srgbClr val="002060"/>
                </a:solidFill>
              </a:rPr>
              <a:t>oct</a:t>
            </a:r>
            <a:r>
              <a:rPr lang="en-US" altLang="zh-CN" sz="2800" dirty="0">
                <a:solidFill>
                  <a:srgbClr val="002060"/>
                </a:solidFill>
              </a:rPr>
              <a:t>&lt;&lt;n&lt;&lt;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</a:t>
            </a:r>
            <a:r>
              <a:rPr lang="zh-CN" altLang="en-US" sz="2800" dirty="0">
                <a:solidFill>
                  <a:srgbClr val="002060"/>
                </a:solidFill>
              </a:rPr>
              <a:t>十六进制</a:t>
            </a:r>
            <a:r>
              <a:rPr lang="en-US" altLang="zh-CN" sz="2800" dirty="0">
                <a:solidFill>
                  <a:srgbClr val="002060"/>
                </a:solidFill>
              </a:rPr>
              <a:t>:"&lt;&lt;hex&lt;&lt;n&lt;&lt;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74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599" y="732855"/>
            <a:ext cx="7632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</a:rPr>
              <a:t>C++</a:t>
            </a:r>
            <a:r>
              <a:rPr lang="zh-CN" altLang="en-US" sz="3600" dirty="0">
                <a:solidFill>
                  <a:srgbClr val="002060"/>
                </a:solidFill>
              </a:rPr>
              <a:t>提供了输入流</a:t>
            </a:r>
            <a:r>
              <a:rPr lang="en-US" altLang="zh-CN" sz="3600" dirty="0" err="1">
                <a:solidFill>
                  <a:srgbClr val="002060"/>
                </a:solidFill>
              </a:rPr>
              <a:t>cin</a:t>
            </a:r>
            <a:r>
              <a:rPr lang="zh-CN" altLang="en-US" sz="3600" dirty="0">
                <a:solidFill>
                  <a:srgbClr val="002060"/>
                </a:solidFill>
              </a:rPr>
              <a:t>，可以利用输入流</a:t>
            </a:r>
            <a:r>
              <a:rPr lang="en-US" altLang="zh-CN" sz="3600" dirty="0" err="1">
                <a:solidFill>
                  <a:srgbClr val="002060"/>
                </a:solidFill>
              </a:rPr>
              <a:t>cin</a:t>
            </a:r>
            <a:r>
              <a:rPr lang="zh-CN" altLang="en-US" sz="3600" dirty="0">
                <a:solidFill>
                  <a:srgbClr val="002060"/>
                </a:solidFill>
              </a:rPr>
              <a:t>读取键盘输入的字符和数字等。</a:t>
            </a:r>
            <a:endParaRPr lang="en-US" altLang="zh-CN" sz="3600" dirty="0">
              <a:solidFill>
                <a:srgbClr val="00206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965103"/>
            <a:ext cx="812006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输入格式控制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a,b,c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&lt;&lt;"a:";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</a:t>
            </a:r>
            <a:r>
              <a:rPr lang="en-US" altLang="zh-CN" sz="2800" dirty="0" err="1">
                <a:solidFill>
                  <a:srgbClr val="002060"/>
                </a:solidFill>
              </a:rPr>
              <a:t>dec</a:t>
            </a:r>
            <a:r>
              <a:rPr lang="en-US" altLang="zh-CN" sz="2800" dirty="0">
                <a:solidFill>
                  <a:srgbClr val="002060"/>
                </a:solidFill>
              </a:rPr>
              <a:t>&gt;&gt;a;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&lt;&lt;"b:";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</a:t>
            </a:r>
            <a:r>
              <a:rPr lang="en-US" altLang="zh-CN" sz="2800" dirty="0" err="1">
                <a:solidFill>
                  <a:srgbClr val="002060"/>
                </a:solidFill>
              </a:rPr>
              <a:t>oct</a:t>
            </a:r>
            <a:r>
              <a:rPr lang="en-US" altLang="zh-CN" sz="2800" dirty="0">
                <a:solidFill>
                  <a:srgbClr val="002060"/>
                </a:solidFill>
              </a:rPr>
              <a:t>&gt;&gt;b;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&lt;&lt;"c:";</a:t>
            </a:r>
            <a:r>
              <a:rPr lang="en-US" altLang="zh-CN" sz="2800" dirty="0" err="1">
                <a:solidFill>
                  <a:srgbClr val="002060"/>
                </a:solidFill>
              </a:rPr>
              <a:t>cin</a:t>
            </a:r>
            <a:r>
              <a:rPr lang="en-US" altLang="zh-CN" sz="2800" dirty="0">
                <a:solidFill>
                  <a:srgbClr val="002060"/>
                </a:solidFill>
              </a:rPr>
              <a:t>&gt;&gt;hex&gt;&gt;c;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&lt;&lt;"a="&lt;&lt;a&lt;&lt;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&lt;&lt;"b="&lt;&lt;b&lt;&lt;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&lt;&lt;"c="&lt;&lt;c&lt;&lt;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   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83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56791"/>
            <a:ext cx="81200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</a:rPr>
              <a:t>C++</a:t>
            </a:r>
            <a:r>
              <a:rPr lang="zh-CN" altLang="en-US" sz="3600" dirty="0">
                <a:solidFill>
                  <a:srgbClr val="002060"/>
                </a:solidFill>
              </a:rPr>
              <a:t>提供的</a:t>
            </a:r>
            <a:r>
              <a:rPr lang="en-US" altLang="zh-CN" sz="3600" dirty="0" err="1">
                <a:solidFill>
                  <a:srgbClr val="002060"/>
                </a:solidFill>
              </a:rPr>
              <a:t>setprecision</a:t>
            </a:r>
            <a:r>
              <a:rPr lang="zh-CN" altLang="en-US" sz="3600" dirty="0">
                <a:solidFill>
                  <a:srgbClr val="002060"/>
                </a:solidFill>
              </a:rPr>
              <a:t>操作符可以控制浮点数的输出精度，其中的参数代表输出的小数位数。为了使用该操作符，程序必须包括头文件</a:t>
            </a:r>
            <a:r>
              <a:rPr lang="en-US" altLang="zh-CN" sz="3600" dirty="0" err="1">
                <a:solidFill>
                  <a:srgbClr val="002060"/>
                </a:solidFill>
              </a:rPr>
              <a:t>iomanip</a:t>
            </a:r>
            <a:r>
              <a:rPr lang="zh-CN" altLang="en-US" sz="3600" dirty="0">
                <a:solidFill>
                  <a:srgbClr val="002060"/>
                </a:solidFill>
              </a:rPr>
              <a:t>。</a:t>
            </a:r>
            <a:endParaRPr lang="en-US" altLang="zh-CN" sz="36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13" y="2465115"/>
            <a:ext cx="8120063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zh-CN" altLang="en-US" sz="2800" dirty="0">
                <a:solidFill>
                  <a:srgbClr val="002060"/>
                </a:solidFill>
              </a:rPr>
              <a:t>用法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iomanip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double a=234.1234567890;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(4)&lt;&lt;a&lt;&lt;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(5)&lt;&lt;a&lt;&lt;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(6)&lt;&lt;a&lt;&lt;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(7)&lt;&lt;a&lt;&lt;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(8)&lt;&lt;a&lt;&lt;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(9)&lt;&lt;a&lt;&lt;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(15)&lt;&lt;a&lt;&lt;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382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常量和变量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458" y="876871"/>
            <a:ext cx="8121521" cy="5904656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在程序运行中，其值不能被改变的量称为常量。常量区分为不同的类型，如</a:t>
            </a:r>
            <a:r>
              <a:rPr lang="en-US" altLang="zh-CN" sz="2800" dirty="0">
                <a:solidFill>
                  <a:srgbClr val="002060"/>
                </a:solidFill>
              </a:rPr>
              <a:t>34</a:t>
            </a:r>
            <a:r>
              <a:rPr lang="zh-CN" altLang="en-US" sz="2800" dirty="0">
                <a:solidFill>
                  <a:srgbClr val="002060"/>
                </a:solidFill>
              </a:rPr>
              <a:t>、</a:t>
            </a:r>
            <a:r>
              <a:rPr lang="en-US" altLang="zh-CN" sz="2800" dirty="0">
                <a:solidFill>
                  <a:srgbClr val="002060"/>
                </a:solidFill>
              </a:rPr>
              <a:t>0</a:t>
            </a:r>
            <a:r>
              <a:rPr lang="zh-CN" altLang="en-US" sz="2800" dirty="0">
                <a:solidFill>
                  <a:srgbClr val="002060"/>
                </a:solidFill>
              </a:rPr>
              <a:t>、</a:t>
            </a:r>
            <a:r>
              <a:rPr lang="en-US" altLang="zh-CN" sz="2800" dirty="0">
                <a:solidFill>
                  <a:srgbClr val="002060"/>
                </a:solidFill>
              </a:rPr>
              <a:t>-4</a:t>
            </a:r>
            <a:r>
              <a:rPr lang="zh-CN" altLang="en-US" sz="2800" dirty="0">
                <a:solidFill>
                  <a:srgbClr val="002060"/>
                </a:solidFill>
              </a:rPr>
              <a:t>为整型常量，</a:t>
            </a:r>
            <a:r>
              <a:rPr lang="en-US" altLang="zh-CN" sz="2800" dirty="0">
                <a:solidFill>
                  <a:srgbClr val="002060"/>
                </a:solidFill>
              </a:rPr>
              <a:t>4.3</a:t>
            </a:r>
            <a:r>
              <a:rPr lang="zh-CN" altLang="en-US" sz="2800" dirty="0">
                <a:solidFill>
                  <a:srgbClr val="002060"/>
                </a:solidFill>
              </a:rPr>
              <a:t>、</a:t>
            </a:r>
            <a:r>
              <a:rPr lang="en-US" altLang="zh-CN" sz="2800" dirty="0">
                <a:solidFill>
                  <a:srgbClr val="002060"/>
                </a:solidFill>
              </a:rPr>
              <a:t>-1.32</a:t>
            </a:r>
            <a:r>
              <a:rPr lang="zh-CN" altLang="en-US" sz="2800" dirty="0">
                <a:solidFill>
                  <a:srgbClr val="002060"/>
                </a:solidFill>
              </a:rPr>
              <a:t>为实型常量，</a:t>
            </a:r>
            <a:r>
              <a:rPr lang="en-US" altLang="zh-CN" sz="2800" dirty="0">
                <a:solidFill>
                  <a:srgbClr val="002060"/>
                </a:solidFill>
              </a:rPr>
              <a:t>'a '</a:t>
            </a:r>
            <a:r>
              <a:rPr lang="zh-CN" altLang="en-US" sz="2800" dirty="0">
                <a:solidFill>
                  <a:srgbClr val="002060"/>
                </a:solidFill>
              </a:rPr>
              <a:t>、</a:t>
            </a:r>
            <a:r>
              <a:rPr lang="en-US" altLang="zh-CN" sz="2800" dirty="0">
                <a:solidFill>
                  <a:srgbClr val="002060"/>
                </a:solidFill>
              </a:rPr>
              <a:t>'b '</a:t>
            </a:r>
            <a:r>
              <a:rPr lang="zh-CN" altLang="en-US" sz="2800" dirty="0">
                <a:solidFill>
                  <a:srgbClr val="002060"/>
                </a:solidFill>
              </a:rPr>
              <a:t>为字符常量。</a:t>
            </a:r>
          </a:p>
          <a:p>
            <a:r>
              <a:rPr lang="en-US" altLang="zh-CN" sz="2800" dirty="0" err="1" smtClean="0">
                <a:solidFill>
                  <a:srgbClr val="002060"/>
                </a:solidFill>
              </a:rPr>
              <a:t>const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>
                <a:solidFill>
                  <a:srgbClr val="002060"/>
                </a:solidFill>
              </a:rPr>
              <a:t>a=34</a:t>
            </a:r>
            <a:r>
              <a:rPr lang="en-US" altLang="zh-CN" sz="2800" smtClean="0">
                <a:solidFill>
                  <a:srgbClr val="002060"/>
                </a:solidFill>
              </a:rPr>
              <a:t>; 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const</a:t>
            </a:r>
            <a:r>
              <a:rPr lang="en-US" altLang="zh-CN" sz="2800" dirty="0">
                <a:solidFill>
                  <a:srgbClr val="002060"/>
                </a:solidFill>
              </a:rPr>
              <a:t> float b=10.01</a:t>
            </a:r>
            <a:r>
              <a:rPr lang="en-US" altLang="zh-CN" sz="2800" dirty="0" smtClean="0">
                <a:solidFill>
                  <a:srgbClr val="002060"/>
                </a:solidFill>
              </a:rPr>
              <a:t>;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在程序运行中，其值可以改变的量称为变量，一个变量应该有一个名字，即标识符。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C++</a:t>
            </a:r>
            <a:r>
              <a:rPr lang="zh-CN" altLang="en-US" sz="2800" dirty="0">
                <a:solidFill>
                  <a:srgbClr val="002060"/>
                </a:solidFill>
              </a:rPr>
              <a:t>规定标识符只能由字母、数字、美元符和下划线等字符组成，且第一个字符必须为字母或下划线或美元符。 </a:t>
            </a:r>
          </a:p>
        </p:txBody>
      </p:sp>
      <p:sp>
        <p:nvSpPr>
          <p:cNvPr id="4" name="矩形 3"/>
          <p:cNvSpPr/>
          <p:nvPr/>
        </p:nvSpPr>
        <p:spPr>
          <a:xfrm>
            <a:off x="315615" y="7213575"/>
            <a:ext cx="74888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合法</a:t>
            </a:r>
            <a:r>
              <a:rPr lang="zh-CN" altLang="en-US" sz="2800" dirty="0">
                <a:solidFill>
                  <a:srgbClr val="002060"/>
                </a:solidFill>
              </a:rPr>
              <a:t>的变量名：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_sum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average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Day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 err="1">
                <a:solidFill>
                  <a:srgbClr val="002060"/>
                </a:solidFill>
              </a:rPr>
              <a:t>school_name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lotus_1_2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PASCAL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$sum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不</a:t>
            </a:r>
            <a:r>
              <a:rPr lang="zh-CN" altLang="en-US" sz="2800" dirty="0">
                <a:solidFill>
                  <a:srgbClr val="002060"/>
                </a:solidFill>
              </a:rPr>
              <a:t>合法的标识符和变量名：</a:t>
            </a: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Mr.Wang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234NUM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#34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a&gt;=b</a:t>
            </a:r>
            <a:r>
              <a:rPr lang="zh-CN" altLang="en-US" sz="2800" dirty="0">
                <a:solidFill>
                  <a:srgbClr val="002060"/>
                </a:solidFill>
              </a:rPr>
              <a:t>，￥</a:t>
            </a:r>
            <a:r>
              <a:rPr lang="en-US" altLang="zh-CN" sz="2800" dirty="0">
                <a:solidFill>
                  <a:srgbClr val="002060"/>
                </a:solidFill>
              </a:rPr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64190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599" y="732855"/>
            <a:ext cx="7632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rgbClr val="002060"/>
                </a:solidFill>
              </a:rPr>
              <a:t>单纯使用</a:t>
            </a:r>
            <a:r>
              <a:rPr lang="en-US" altLang="zh-CN" sz="36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3600" dirty="0">
                <a:solidFill>
                  <a:srgbClr val="002060"/>
                </a:solidFill>
              </a:rPr>
              <a:t>()</a:t>
            </a:r>
            <a:r>
              <a:rPr lang="zh-CN" altLang="zh-CN" sz="3600" dirty="0">
                <a:solidFill>
                  <a:srgbClr val="002060"/>
                </a:solidFill>
              </a:rPr>
              <a:t>函数，并不能精确控制小数点后保留多少位，而是将整数与小数加起来的位数，如果仅仅控制小数点后的位数，需加</a:t>
            </a:r>
            <a:r>
              <a:rPr lang="en-US" altLang="zh-CN" sz="3600" dirty="0">
                <a:solidFill>
                  <a:srgbClr val="002060"/>
                </a:solidFill>
              </a:rPr>
              <a:t>fixed</a:t>
            </a:r>
            <a:r>
              <a:rPr lang="zh-CN" altLang="zh-CN" sz="3600" dirty="0">
                <a:solidFill>
                  <a:srgbClr val="002060"/>
                </a:solidFill>
              </a:rPr>
              <a:t>函数。</a:t>
            </a:r>
            <a:endParaRPr lang="en-US" altLang="zh-CN" sz="36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09319"/>
            <a:ext cx="812006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//fixed </a:t>
            </a:r>
            <a:r>
              <a:rPr lang="zh-CN" altLang="en-US" sz="2800" dirty="0">
                <a:solidFill>
                  <a:srgbClr val="002060"/>
                </a:solidFill>
              </a:rPr>
              <a:t>函数的使用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iomanip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float a=111.223333;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setprecision</a:t>
            </a:r>
            <a:r>
              <a:rPr lang="en-US" altLang="zh-CN" sz="2800" dirty="0">
                <a:solidFill>
                  <a:srgbClr val="002060"/>
                </a:solidFill>
              </a:rPr>
              <a:t>(6)&lt;&lt;fixed&lt;&lt;a&lt;&lt;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2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741" y="1020887"/>
            <a:ext cx="8120063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输出控制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iomanip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double a=234.123456;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cout.precision</a:t>
            </a:r>
            <a:r>
              <a:rPr lang="en-US" altLang="zh-CN" sz="2800" dirty="0">
                <a:solidFill>
                  <a:srgbClr val="002060"/>
                </a:solidFill>
              </a:rPr>
              <a:t>(7);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cout.width</a:t>
            </a:r>
            <a:r>
              <a:rPr lang="en-US" altLang="zh-CN" sz="2800" dirty="0">
                <a:solidFill>
                  <a:srgbClr val="002060"/>
                </a:solidFill>
              </a:rPr>
              <a:t>(8);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cout.fill</a:t>
            </a:r>
            <a:r>
              <a:rPr lang="en-US" altLang="zh-CN" sz="2800" dirty="0">
                <a:solidFill>
                  <a:srgbClr val="002060"/>
                </a:solidFill>
              </a:rPr>
              <a:t>('*');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cout.width</a:t>
            </a:r>
            <a:r>
              <a:rPr lang="en-US" altLang="zh-CN" sz="2800" dirty="0">
                <a:solidFill>
                  <a:srgbClr val="002060"/>
                </a:solidFill>
              </a:rPr>
              <a:t>(10);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cout.precision</a:t>
            </a:r>
            <a:r>
              <a:rPr lang="en-US" altLang="zh-CN" sz="2800" dirty="0">
                <a:solidFill>
                  <a:srgbClr val="002060"/>
                </a:solidFill>
              </a:rPr>
              <a:t>(5);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89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【</a:t>
            </a:r>
            <a:r>
              <a:rPr lang="zh-CN" altLang="en-US" b="1" dirty="0">
                <a:solidFill>
                  <a:srgbClr val="002060"/>
                </a:solidFill>
              </a:rPr>
              <a:t>上机实践</a:t>
            </a:r>
            <a:r>
              <a:rPr lang="en-US" altLang="zh-CN" b="1" dirty="0">
                <a:solidFill>
                  <a:srgbClr val="002060"/>
                </a:solidFill>
              </a:rPr>
              <a:t>】</a:t>
            </a:r>
            <a:r>
              <a:rPr lang="zh-CN" altLang="en-US" b="1" dirty="0">
                <a:solidFill>
                  <a:srgbClr val="002060"/>
                </a:solidFill>
              </a:rPr>
              <a:t>格式练习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88441" y="1380927"/>
            <a:ext cx="83085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2060"/>
                </a:solidFill>
              </a:rPr>
              <a:t>编写一个程序，按以下格式输出数据，其中姓名部分宽度为</a:t>
            </a:r>
            <a:r>
              <a:rPr lang="en-US" altLang="zh-CN" sz="3600" dirty="0">
                <a:solidFill>
                  <a:srgbClr val="002060"/>
                </a:solidFill>
              </a:rPr>
              <a:t>8</a:t>
            </a:r>
            <a:r>
              <a:rPr lang="zh-CN" altLang="en-US" sz="3600" dirty="0">
                <a:solidFill>
                  <a:srgbClr val="002060"/>
                </a:solidFill>
              </a:rPr>
              <a:t>，左靠齐，第</a:t>
            </a:r>
            <a:r>
              <a:rPr lang="en-US" altLang="zh-CN" sz="3600" dirty="0">
                <a:solidFill>
                  <a:srgbClr val="002060"/>
                </a:solidFill>
              </a:rPr>
              <a:t>2</a:t>
            </a:r>
            <a:r>
              <a:rPr lang="zh-CN" altLang="en-US" sz="3600" dirty="0">
                <a:solidFill>
                  <a:srgbClr val="002060"/>
                </a:solidFill>
              </a:rPr>
              <a:t>列数据宽度为</a:t>
            </a:r>
            <a:r>
              <a:rPr lang="en-US" altLang="zh-CN" sz="3600" dirty="0">
                <a:solidFill>
                  <a:srgbClr val="002060"/>
                </a:solidFill>
              </a:rPr>
              <a:t>10</a:t>
            </a:r>
            <a:r>
              <a:rPr lang="zh-CN" altLang="en-US" sz="3600" dirty="0">
                <a:solidFill>
                  <a:srgbClr val="002060"/>
                </a:solidFill>
              </a:rPr>
              <a:t>，左靠齐，第</a:t>
            </a:r>
            <a:r>
              <a:rPr lang="en-US" altLang="zh-CN" sz="3600" dirty="0">
                <a:solidFill>
                  <a:srgbClr val="002060"/>
                </a:solidFill>
              </a:rPr>
              <a:t>3</a:t>
            </a:r>
            <a:r>
              <a:rPr lang="zh-CN" altLang="en-US" sz="3600" dirty="0">
                <a:solidFill>
                  <a:srgbClr val="002060"/>
                </a:solidFill>
              </a:rPr>
              <a:t>列数据格式宽度为</a:t>
            </a:r>
            <a:r>
              <a:rPr lang="en-US" altLang="zh-CN" sz="3600" dirty="0">
                <a:solidFill>
                  <a:srgbClr val="002060"/>
                </a:solidFill>
              </a:rPr>
              <a:t>10</a:t>
            </a:r>
            <a:r>
              <a:rPr lang="zh-CN" altLang="en-US" sz="3600" dirty="0">
                <a:solidFill>
                  <a:srgbClr val="002060"/>
                </a:solidFill>
              </a:rPr>
              <a:t>，右靠齐：</a:t>
            </a:r>
          </a:p>
          <a:p>
            <a:r>
              <a:rPr lang="zh-CN" altLang="en-US" sz="3600" dirty="0">
                <a:solidFill>
                  <a:srgbClr val="002060"/>
                </a:solidFill>
              </a:rPr>
              <a:t>    张三      </a:t>
            </a:r>
            <a:r>
              <a:rPr lang="en-US" altLang="zh-CN" sz="3600" dirty="0">
                <a:solidFill>
                  <a:srgbClr val="002060"/>
                </a:solidFill>
              </a:rPr>
              <a:t>345.5-----  ***34345.4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  </a:t>
            </a:r>
            <a:r>
              <a:rPr lang="zh-CN" altLang="en-US" sz="3600" dirty="0">
                <a:solidFill>
                  <a:srgbClr val="002060"/>
                </a:solidFill>
              </a:rPr>
              <a:t>李四      </a:t>
            </a:r>
            <a:r>
              <a:rPr lang="en-US" altLang="zh-CN" sz="3600" dirty="0">
                <a:solidFill>
                  <a:srgbClr val="002060"/>
                </a:solidFill>
              </a:rPr>
              <a:t>342.2-----  *****123.5</a:t>
            </a:r>
          </a:p>
          <a:p>
            <a:r>
              <a:rPr lang="en-US" altLang="zh-CN" sz="3600" dirty="0">
                <a:solidFill>
                  <a:srgbClr val="002060"/>
                </a:solidFill>
              </a:rPr>
              <a:t>    </a:t>
            </a:r>
            <a:r>
              <a:rPr lang="zh-CN" altLang="en-US" sz="3600" dirty="0">
                <a:solidFill>
                  <a:srgbClr val="002060"/>
                </a:solidFill>
              </a:rPr>
              <a:t>刘强      </a:t>
            </a:r>
            <a:r>
              <a:rPr lang="en-US" altLang="zh-CN" sz="3600" dirty="0">
                <a:solidFill>
                  <a:srgbClr val="002060"/>
                </a:solidFill>
              </a:rPr>
              <a:t>556.6-----  *343434.55</a:t>
            </a:r>
          </a:p>
        </p:txBody>
      </p:sp>
    </p:spTree>
    <p:extLst>
      <p:ext uri="{BB962C8B-B14F-4D97-AF65-F5344CB8AC3E}">
        <p14:creationId xmlns:p14="http://schemas.microsoft.com/office/powerpoint/2010/main" val="20395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附录中的</a:t>
            </a:r>
            <a:r>
              <a:rPr lang="en-US" altLang="zh-CN" b="1" dirty="0" smtClean="0">
                <a:solidFill>
                  <a:srgbClr val="002060"/>
                </a:solidFill>
              </a:rPr>
              <a:t>C</a:t>
            </a:r>
            <a:r>
              <a:rPr lang="zh-CN" altLang="en-US" b="1" dirty="0" smtClean="0">
                <a:solidFill>
                  <a:srgbClr val="002060"/>
                </a:solidFill>
              </a:rPr>
              <a:t>语言的输入输出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99" y="1380927"/>
            <a:ext cx="794846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使用</a:t>
            </a:r>
            <a:r>
              <a:rPr lang="en-US" altLang="zh-CN" sz="2800" dirty="0" err="1">
                <a:solidFill>
                  <a:srgbClr val="002060"/>
                </a:solidFill>
              </a:rPr>
              <a:t>scanf</a:t>
            </a:r>
            <a:r>
              <a:rPr lang="zh-CN" altLang="en-US" sz="2800" dirty="0">
                <a:solidFill>
                  <a:srgbClr val="002060"/>
                </a:solidFill>
              </a:rPr>
              <a:t>函数输入数据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 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stdio.h</a:t>
            </a:r>
            <a:r>
              <a:rPr lang="en-US" altLang="zh-CN" sz="2800" dirty="0">
                <a:solidFill>
                  <a:srgbClr val="002060"/>
                </a:solidFill>
              </a:rPr>
              <a:t>&gt; //C</a:t>
            </a:r>
            <a:r>
              <a:rPr lang="zh-CN" altLang="en-US" sz="2800" dirty="0">
                <a:solidFill>
                  <a:srgbClr val="002060"/>
                </a:solidFill>
              </a:rPr>
              <a:t>语言的标准输入输出头文件，必须要加这一行</a:t>
            </a:r>
          </a:p>
          <a:p>
            <a:endParaRPr lang="zh-CN" altLang="en-US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float b;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scanf</a:t>
            </a:r>
            <a:r>
              <a:rPr lang="en-US" altLang="zh-CN" sz="2800" dirty="0">
                <a:solidFill>
                  <a:srgbClr val="002060"/>
                </a:solidFill>
              </a:rPr>
              <a:t>("%</a:t>
            </a:r>
            <a:r>
              <a:rPr lang="en-US" altLang="zh-CN" sz="2800" dirty="0" err="1">
                <a:solidFill>
                  <a:srgbClr val="002060"/>
                </a:solidFill>
              </a:rPr>
              <a:t>d",&amp;a</a:t>
            </a:r>
            <a:r>
              <a:rPr lang="en-US" altLang="zh-CN" sz="2800" dirty="0">
                <a:solidFill>
                  <a:srgbClr val="002060"/>
                </a:solidFill>
              </a:rPr>
              <a:t>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scanf</a:t>
            </a:r>
            <a:r>
              <a:rPr lang="en-US" altLang="zh-CN" sz="2800" dirty="0">
                <a:solidFill>
                  <a:srgbClr val="002060"/>
                </a:solidFill>
              </a:rPr>
              <a:t>("%</a:t>
            </a:r>
            <a:r>
              <a:rPr lang="en-US" altLang="zh-CN" sz="2800" dirty="0" err="1">
                <a:solidFill>
                  <a:srgbClr val="002060"/>
                </a:solidFill>
              </a:rPr>
              <a:t>f",&amp;b</a:t>
            </a:r>
            <a:r>
              <a:rPr lang="en-US" altLang="zh-CN" sz="2800" dirty="0">
                <a:solidFill>
                  <a:srgbClr val="002060"/>
                </a:solidFill>
              </a:rPr>
              <a:t>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printf</a:t>
            </a:r>
            <a:r>
              <a:rPr lang="en-US" altLang="zh-CN" sz="2800" dirty="0">
                <a:solidFill>
                  <a:srgbClr val="002060"/>
                </a:solidFill>
              </a:rPr>
              <a:t>("%d,%f",</a:t>
            </a:r>
            <a:r>
              <a:rPr lang="en-US" altLang="zh-CN" sz="2800" dirty="0" err="1">
                <a:solidFill>
                  <a:srgbClr val="002060"/>
                </a:solidFill>
              </a:rPr>
              <a:t>a,b</a:t>
            </a:r>
            <a:r>
              <a:rPr lang="en-US" altLang="zh-CN" sz="2800" dirty="0">
                <a:solidFill>
                  <a:srgbClr val="002060"/>
                </a:solidFill>
              </a:rPr>
              <a:t>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getchar</a:t>
            </a:r>
            <a:r>
              <a:rPr lang="en-US" altLang="zh-CN" sz="2800" dirty="0">
                <a:solidFill>
                  <a:srgbClr val="002060"/>
                </a:solidFill>
              </a:rPr>
              <a:t>();//</a:t>
            </a:r>
            <a:r>
              <a:rPr lang="zh-CN" altLang="en-US" sz="2800" dirty="0">
                <a:solidFill>
                  <a:srgbClr val="002060"/>
                </a:solidFill>
              </a:rPr>
              <a:t>等待输入一个字符，即暂停功能的实现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getchar</a:t>
            </a:r>
            <a:r>
              <a:rPr lang="en-US" altLang="zh-CN" sz="2800" dirty="0">
                <a:solidFill>
                  <a:srgbClr val="002060"/>
                </a:solidFill>
              </a:rPr>
              <a:t>();//</a:t>
            </a:r>
            <a:r>
              <a:rPr lang="zh-CN" altLang="en-US" sz="2800" dirty="0">
                <a:solidFill>
                  <a:srgbClr val="002060"/>
                </a:solidFill>
              </a:rPr>
              <a:t>为什么要用两个</a:t>
            </a:r>
            <a:r>
              <a:rPr lang="en-US" altLang="zh-CN" sz="2800" dirty="0" err="1">
                <a:solidFill>
                  <a:srgbClr val="002060"/>
                </a:solidFill>
              </a:rPr>
              <a:t>getchar</a:t>
            </a:r>
            <a:r>
              <a:rPr lang="en-US" altLang="zh-CN" sz="2800" dirty="0">
                <a:solidFill>
                  <a:srgbClr val="002060"/>
                </a:solidFill>
              </a:rPr>
              <a:t>()?</a:t>
            </a:r>
            <a:r>
              <a:rPr lang="zh-CN" altLang="en-US" sz="2800" dirty="0">
                <a:solidFill>
                  <a:srgbClr val="002060"/>
                </a:solidFill>
              </a:rPr>
              <a:t>想想看！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28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运算规则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83" y="717173"/>
            <a:ext cx="79484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整型和实型数据可以混合运算，并且由于字符型数据可以与整型通用，因此，整型、实型、字符型数据间可以混合运算。例如</a:t>
            </a:r>
            <a:r>
              <a:rPr lang="en-US" altLang="zh-CN" sz="2800" dirty="0">
                <a:solidFill>
                  <a:srgbClr val="002060"/>
                </a:solidFill>
              </a:rPr>
              <a:t>134+ 'a '+3.4</a:t>
            </a:r>
            <a:r>
              <a:rPr lang="zh-CN" altLang="en-US" sz="2800" dirty="0">
                <a:solidFill>
                  <a:srgbClr val="002060"/>
                </a:solidFill>
              </a:rPr>
              <a:t>－</a:t>
            </a:r>
            <a:r>
              <a:rPr lang="en-US" altLang="zh-CN" sz="2800" dirty="0">
                <a:solidFill>
                  <a:srgbClr val="002060"/>
                </a:solidFill>
              </a:rPr>
              <a:t>45.8* 'c '</a:t>
            </a:r>
            <a:r>
              <a:rPr lang="zh-CN" altLang="en-US" sz="2800" dirty="0">
                <a:solidFill>
                  <a:srgbClr val="002060"/>
                </a:solidFill>
              </a:rPr>
              <a:t>是合法的。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3" y="2677071"/>
            <a:ext cx="794846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30302" y="4179409"/>
            <a:ext cx="79484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计算机运算次序为由左到右。如</a:t>
            </a:r>
            <a:r>
              <a:rPr lang="en-US" altLang="zh-CN" sz="2800" dirty="0">
                <a:solidFill>
                  <a:srgbClr val="002060"/>
                </a:solidFill>
              </a:rPr>
              <a:t>10+ 'a '+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*float</a:t>
            </a:r>
            <a:r>
              <a:rPr lang="zh-CN" altLang="en-US" sz="2800" dirty="0">
                <a:solidFill>
                  <a:srgbClr val="002060"/>
                </a:solidFill>
              </a:rPr>
              <a:t>－</a:t>
            </a:r>
            <a:r>
              <a:rPr lang="en-US" altLang="zh-CN" sz="2800" dirty="0">
                <a:solidFill>
                  <a:srgbClr val="002060"/>
                </a:solidFill>
              </a:rPr>
              <a:t>double/long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(1)	</a:t>
            </a:r>
            <a:r>
              <a:rPr lang="zh-CN" altLang="en-US" sz="2800" dirty="0">
                <a:solidFill>
                  <a:srgbClr val="002060"/>
                </a:solidFill>
              </a:rPr>
              <a:t>进行</a:t>
            </a:r>
            <a:r>
              <a:rPr lang="en-US" altLang="zh-CN" sz="2800" dirty="0">
                <a:solidFill>
                  <a:srgbClr val="002060"/>
                </a:solidFill>
              </a:rPr>
              <a:t>10+char</a:t>
            </a:r>
            <a:r>
              <a:rPr lang="zh-CN" altLang="en-US" sz="2800" dirty="0">
                <a:solidFill>
                  <a:srgbClr val="002060"/>
                </a:solidFill>
              </a:rPr>
              <a:t>的运算，先将</a:t>
            </a:r>
            <a:r>
              <a:rPr lang="en-US" altLang="zh-CN" sz="2800" dirty="0">
                <a:solidFill>
                  <a:srgbClr val="002060"/>
                </a:solidFill>
              </a:rPr>
              <a:t>char</a:t>
            </a:r>
            <a:r>
              <a:rPr lang="zh-CN" altLang="en-US" sz="2800" dirty="0">
                <a:solidFill>
                  <a:srgbClr val="002060"/>
                </a:solidFill>
              </a:rPr>
              <a:t>转换成整数，得结果为</a:t>
            </a:r>
            <a:r>
              <a:rPr lang="en-US" altLang="zh-CN" sz="2800" dirty="0">
                <a:solidFill>
                  <a:srgbClr val="002060"/>
                </a:solidFill>
              </a:rPr>
              <a:t>107</a:t>
            </a:r>
            <a:r>
              <a:rPr lang="zh-CN" altLang="en-US" sz="2800" dirty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(2)	</a:t>
            </a:r>
            <a:r>
              <a:rPr lang="zh-CN" altLang="en-US" sz="2800" dirty="0">
                <a:solidFill>
                  <a:srgbClr val="002060"/>
                </a:solidFill>
              </a:rPr>
              <a:t>由于*比</a:t>
            </a:r>
            <a:r>
              <a:rPr lang="en-US" altLang="zh-CN" sz="2800" dirty="0">
                <a:solidFill>
                  <a:srgbClr val="002060"/>
                </a:solidFill>
              </a:rPr>
              <a:t>+</a:t>
            </a:r>
            <a:r>
              <a:rPr lang="zh-CN" altLang="en-US" sz="2800" dirty="0">
                <a:solidFill>
                  <a:srgbClr val="002060"/>
                </a:solidFill>
              </a:rPr>
              <a:t>优先，先进行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*float</a:t>
            </a:r>
            <a:r>
              <a:rPr lang="zh-CN" altLang="en-US" sz="2800" dirty="0">
                <a:solidFill>
                  <a:srgbClr val="002060"/>
                </a:solidFill>
              </a:rPr>
              <a:t>的运算。将两数都转为</a:t>
            </a:r>
            <a:r>
              <a:rPr lang="en-US" altLang="zh-CN" sz="2800" dirty="0">
                <a:solidFill>
                  <a:srgbClr val="002060"/>
                </a:solidFill>
              </a:rPr>
              <a:t>double</a:t>
            </a:r>
            <a:r>
              <a:rPr lang="zh-CN" altLang="en-US" sz="2800" dirty="0">
                <a:solidFill>
                  <a:srgbClr val="002060"/>
                </a:solidFill>
              </a:rPr>
              <a:t>型；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(3)	107</a:t>
            </a:r>
            <a:r>
              <a:rPr lang="zh-CN" altLang="en-US" sz="2800" dirty="0">
                <a:solidFill>
                  <a:srgbClr val="002060"/>
                </a:solidFill>
              </a:rPr>
              <a:t>与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*float</a:t>
            </a:r>
            <a:r>
              <a:rPr lang="zh-CN" altLang="en-US" sz="2800" dirty="0">
                <a:solidFill>
                  <a:srgbClr val="002060"/>
                </a:solidFill>
              </a:rPr>
              <a:t>的积相加，先将整数转为双精度数。结果为</a:t>
            </a:r>
            <a:r>
              <a:rPr lang="en-US" altLang="zh-CN" sz="2800" dirty="0">
                <a:solidFill>
                  <a:srgbClr val="002060"/>
                </a:solidFill>
              </a:rPr>
              <a:t>double</a:t>
            </a:r>
            <a:r>
              <a:rPr lang="zh-CN" altLang="en-US" sz="2800" dirty="0">
                <a:solidFill>
                  <a:srgbClr val="002060"/>
                </a:solidFill>
              </a:rPr>
              <a:t>型；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(4)	</a:t>
            </a:r>
            <a:r>
              <a:rPr lang="zh-CN" altLang="en-US" sz="2800" dirty="0">
                <a:solidFill>
                  <a:srgbClr val="002060"/>
                </a:solidFill>
              </a:rPr>
              <a:t>将变量</a:t>
            </a:r>
            <a:r>
              <a:rPr lang="en-US" altLang="zh-CN" sz="2800" dirty="0">
                <a:solidFill>
                  <a:srgbClr val="002060"/>
                </a:solidFill>
              </a:rPr>
              <a:t>long</a:t>
            </a:r>
            <a:r>
              <a:rPr lang="zh-CN" altLang="en-US" sz="2800" dirty="0">
                <a:solidFill>
                  <a:srgbClr val="002060"/>
                </a:solidFill>
              </a:rPr>
              <a:t>转化为</a:t>
            </a:r>
            <a:r>
              <a:rPr lang="en-US" altLang="zh-CN" sz="2800" dirty="0">
                <a:solidFill>
                  <a:srgbClr val="002060"/>
                </a:solidFill>
              </a:rPr>
              <a:t>double</a:t>
            </a:r>
            <a:r>
              <a:rPr lang="zh-CN" altLang="en-US" sz="2800" dirty="0">
                <a:solidFill>
                  <a:srgbClr val="002060"/>
                </a:solidFill>
              </a:rPr>
              <a:t>型，</a:t>
            </a:r>
            <a:r>
              <a:rPr lang="en-US" altLang="zh-CN" sz="2800" dirty="0">
                <a:solidFill>
                  <a:srgbClr val="002060"/>
                </a:solidFill>
              </a:rPr>
              <a:t>double/long</a:t>
            </a:r>
            <a:r>
              <a:rPr lang="zh-CN" altLang="en-US" sz="2800" dirty="0">
                <a:solidFill>
                  <a:srgbClr val="002060"/>
                </a:solidFill>
              </a:rPr>
              <a:t>的结果为</a:t>
            </a:r>
            <a:r>
              <a:rPr lang="en-US" altLang="zh-CN" sz="2800" dirty="0">
                <a:solidFill>
                  <a:srgbClr val="002060"/>
                </a:solidFill>
              </a:rPr>
              <a:t>double</a:t>
            </a:r>
            <a:r>
              <a:rPr lang="zh-CN" altLang="en-US" sz="2800" dirty="0">
                <a:solidFill>
                  <a:srgbClr val="002060"/>
                </a:solidFill>
              </a:rPr>
              <a:t>型；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(5)	</a:t>
            </a:r>
            <a:r>
              <a:rPr lang="zh-CN" altLang="en-US" sz="2800" dirty="0">
                <a:solidFill>
                  <a:srgbClr val="002060"/>
                </a:solidFill>
              </a:rPr>
              <a:t>将</a:t>
            </a:r>
            <a:r>
              <a:rPr lang="en-US" altLang="zh-CN" sz="2800" dirty="0">
                <a:solidFill>
                  <a:srgbClr val="002060"/>
                </a:solidFill>
              </a:rPr>
              <a:t>10+'a'+int*float</a:t>
            </a:r>
            <a:r>
              <a:rPr lang="zh-CN" altLang="en-US" sz="2800" dirty="0">
                <a:solidFill>
                  <a:srgbClr val="002060"/>
                </a:solidFill>
              </a:rPr>
              <a:t>的结果与</a:t>
            </a:r>
            <a:r>
              <a:rPr lang="en-US" altLang="zh-CN" sz="2800" dirty="0">
                <a:solidFill>
                  <a:srgbClr val="002060"/>
                </a:solidFill>
              </a:rPr>
              <a:t>double/long</a:t>
            </a:r>
            <a:r>
              <a:rPr lang="zh-CN" altLang="en-US" sz="2800" dirty="0">
                <a:solidFill>
                  <a:srgbClr val="002060"/>
                </a:solidFill>
              </a:rPr>
              <a:t>的商相减，结果为</a:t>
            </a:r>
            <a:r>
              <a:rPr lang="en-US" altLang="zh-CN" sz="2800" dirty="0">
                <a:solidFill>
                  <a:srgbClr val="002060"/>
                </a:solidFill>
              </a:rPr>
              <a:t>double</a:t>
            </a:r>
            <a:r>
              <a:rPr lang="zh-CN" altLang="en-US" sz="2800" dirty="0">
                <a:solidFill>
                  <a:srgbClr val="002060"/>
                </a:solidFill>
              </a:rPr>
              <a:t>型。</a:t>
            </a:r>
          </a:p>
        </p:txBody>
      </p:sp>
    </p:spTree>
    <p:extLst>
      <p:ext uri="{BB962C8B-B14F-4D97-AF65-F5344CB8AC3E}">
        <p14:creationId xmlns:p14="http://schemas.microsoft.com/office/powerpoint/2010/main" val="19695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优先级和结合性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83" y="717173"/>
            <a:ext cx="79484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Ｃ</a:t>
            </a:r>
            <a:r>
              <a:rPr lang="en-US" altLang="zh-CN" sz="2800" dirty="0">
                <a:solidFill>
                  <a:srgbClr val="002060"/>
                </a:solidFill>
              </a:rPr>
              <a:t>++</a:t>
            </a:r>
            <a:r>
              <a:rPr lang="zh-CN" altLang="en-US" sz="2800" dirty="0">
                <a:solidFill>
                  <a:srgbClr val="002060"/>
                </a:solidFill>
              </a:rPr>
              <a:t>语言还规定了运算符的优先级和结合性，在表达式求值时，先按运算符的优先级别高低次序执行，例如先乘除后加减。如果一个运算对象两侧的运算符的优先级别相同，如</a:t>
            </a:r>
            <a:r>
              <a:rPr lang="en-US" altLang="zh-CN" sz="2800" dirty="0">
                <a:solidFill>
                  <a:srgbClr val="002060"/>
                </a:solidFill>
              </a:rPr>
              <a:t>a</a:t>
            </a:r>
            <a:r>
              <a:rPr lang="zh-CN" altLang="en-US" sz="2800" dirty="0">
                <a:solidFill>
                  <a:srgbClr val="002060"/>
                </a:solidFill>
              </a:rPr>
              <a:t>－</a:t>
            </a:r>
            <a:r>
              <a:rPr lang="en-US" altLang="zh-CN" sz="2800" dirty="0" err="1">
                <a:solidFill>
                  <a:srgbClr val="002060"/>
                </a:solidFill>
              </a:rPr>
              <a:t>b+c</a:t>
            </a:r>
            <a:r>
              <a:rPr lang="zh-CN" altLang="en-US" sz="2800" dirty="0">
                <a:solidFill>
                  <a:srgbClr val="002060"/>
                </a:solidFill>
              </a:rPr>
              <a:t>，则按规定的“结合方向”处理。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" y="2993575"/>
            <a:ext cx="8072234" cy="749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1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强制转换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83" y="717173"/>
            <a:ext cx="79484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可以利用强制类型转换运算符将一个表达式转换成所需的类型。例如：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(double)a    (</a:t>
            </a:r>
            <a:r>
              <a:rPr lang="zh-CN" altLang="en-US" sz="2800" dirty="0">
                <a:solidFill>
                  <a:srgbClr val="002060"/>
                </a:solidFill>
              </a:rPr>
              <a:t>将</a:t>
            </a:r>
            <a:r>
              <a:rPr lang="en-US" altLang="zh-CN" sz="2800" dirty="0">
                <a:solidFill>
                  <a:srgbClr val="002060"/>
                </a:solidFill>
              </a:rPr>
              <a:t>a</a:t>
            </a:r>
            <a:r>
              <a:rPr lang="zh-CN" altLang="en-US" sz="2800" dirty="0">
                <a:solidFill>
                  <a:srgbClr val="002060"/>
                </a:solidFill>
              </a:rPr>
              <a:t>转换成</a:t>
            </a:r>
            <a:r>
              <a:rPr lang="en-US" altLang="zh-CN" sz="2800" dirty="0">
                <a:solidFill>
                  <a:srgbClr val="002060"/>
                </a:solidFill>
              </a:rPr>
              <a:t>double</a:t>
            </a:r>
            <a:r>
              <a:rPr lang="zh-CN" altLang="en-US" sz="2800" dirty="0">
                <a:solidFill>
                  <a:srgbClr val="002060"/>
                </a:solidFill>
              </a:rPr>
              <a:t>型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)(</a:t>
            </a:r>
            <a:r>
              <a:rPr lang="en-US" altLang="zh-CN" sz="2800" dirty="0" err="1">
                <a:solidFill>
                  <a:srgbClr val="002060"/>
                </a:solidFill>
              </a:rPr>
              <a:t>x+y</a:t>
            </a:r>
            <a:r>
              <a:rPr lang="en-US" altLang="zh-CN" sz="2800" dirty="0">
                <a:solidFill>
                  <a:srgbClr val="002060"/>
                </a:solidFill>
              </a:rPr>
              <a:t>)     (</a:t>
            </a:r>
            <a:r>
              <a:rPr lang="zh-CN" altLang="en-US" sz="2800" dirty="0">
                <a:solidFill>
                  <a:srgbClr val="002060"/>
                </a:solidFill>
              </a:rPr>
              <a:t>将</a:t>
            </a:r>
            <a:r>
              <a:rPr lang="en-US" altLang="zh-CN" sz="2800" dirty="0" err="1">
                <a:solidFill>
                  <a:srgbClr val="002060"/>
                </a:solidFill>
              </a:rPr>
              <a:t>x+y</a:t>
            </a:r>
            <a:r>
              <a:rPr lang="zh-CN" altLang="en-US" sz="2800" dirty="0">
                <a:solidFill>
                  <a:srgbClr val="002060"/>
                </a:solidFill>
              </a:rPr>
              <a:t>的值转为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zh-CN" altLang="en-US" sz="2800" dirty="0">
                <a:solidFill>
                  <a:srgbClr val="002060"/>
                </a:solidFill>
              </a:rPr>
              <a:t>型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(float)(4%3)   (</a:t>
            </a:r>
            <a:r>
              <a:rPr lang="zh-CN" altLang="en-US" sz="2800" dirty="0">
                <a:solidFill>
                  <a:srgbClr val="002060"/>
                </a:solidFill>
              </a:rPr>
              <a:t>将</a:t>
            </a:r>
            <a:r>
              <a:rPr lang="en-US" altLang="zh-CN" sz="2800" dirty="0">
                <a:solidFill>
                  <a:srgbClr val="002060"/>
                </a:solidFill>
              </a:rPr>
              <a:t>4%3</a:t>
            </a:r>
            <a:r>
              <a:rPr lang="zh-CN" altLang="en-US" sz="2800" dirty="0">
                <a:solidFill>
                  <a:srgbClr val="002060"/>
                </a:solidFill>
              </a:rPr>
              <a:t>的值转换成</a:t>
            </a:r>
            <a:r>
              <a:rPr lang="en-US" altLang="zh-CN" sz="2800" dirty="0">
                <a:solidFill>
                  <a:srgbClr val="002060"/>
                </a:solidFill>
              </a:rPr>
              <a:t>float</a:t>
            </a:r>
            <a:r>
              <a:rPr lang="zh-CN" altLang="en-US" sz="2800" dirty="0">
                <a:solidFill>
                  <a:srgbClr val="002060"/>
                </a:solidFill>
              </a:rPr>
              <a:t>型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27583" y="3212773"/>
            <a:ext cx="794846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//</a:t>
            </a:r>
            <a:r>
              <a:rPr lang="zh-CN" altLang="en-US" sz="3200" dirty="0">
                <a:solidFill>
                  <a:srgbClr val="002060"/>
                </a:solidFill>
              </a:rPr>
              <a:t>强制类型转换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#include &lt;</a:t>
            </a:r>
            <a:r>
              <a:rPr lang="en-US" altLang="zh-CN" sz="3200" dirty="0" err="1">
                <a:solidFill>
                  <a:srgbClr val="002060"/>
                </a:solidFill>
              </a:rPr>
              <a:t>iostream</a:t>
            </a:r>
            <a:r>
              <a:rPr lang="en-US" altLang="zh-CN" sz="32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using namespace </a:t>
            </a:r>
            <a:r>
              <a:rPr lang="en-US" altLang="zh-CN" sz="3200" dirty="0" err="1">
                <a:solidFill>
                  <a:srgbClr val="002060"/>
                </a:solidFill>
              </a:rPr>
              <a:t>std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3200" dirty="0">
              <a:solidFill>
                <a:srgbClr val="002060"/>
              </a:solidFill>
            </a:endParaRP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float x=3.84;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i;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i=(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)x;//</a:t>
            </a:r>
            <a:r>
              <a:rPr lang="zh-CN" altLang="en-US" sz="3200" dirty="0">
                <a:solidFill>
                  <a:srgbClr val="002060"/>
                </a:solidFill>
              </a:rPr>
              <a:t>将</a:t>
            </a:r>
            <a:r>
              <a:rPr lang="en-US" altLang="zh-CN" sz="3200" dirty="0">
                <a:solidFill>
                  <a:srgbClr val="002060"/>
                </a:solidFill>
              </a:rPr>
              <a:t>float</a:t>
            </a:r>
            <a:r>
              <a:rPr lang="zh-CN" altLang="en-US" sz="3200" dirty="0">
                <a:solidFill>
                  <a:srgbClr val="002060"/>
                </a:solidFill>
              </a:rPr>
              <a:t>类型强制转成</a:t>
            </a:r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zh-CN" altLang="en-US" sz="3200" dirty="0">
                <a:solidFill>
                  <a:srgbClr val="002060"/>
                </a:solidFill>
              </a:rPr>
              <a:t>类型 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  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&lt;&lt;i&lt;&lt;</a:t>
            </a:r>
            <a:r>
              <a:rPr lang="en-US" altLang="zh-CN" sz="3200" dirty="0" err="1">
                <a:solidFill>
                  <a:srgbClr val="002060"/>
                </a:solidFill>
              </a:rPr>
              <a:t>endl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71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自增自减运算符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83" y="717173"/>
            <a:ext cx="79484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C++</a:t>
            </a:r>
            <a:r>
              <a:rPr lang="zh-CN" altLang="en-US" sz="2800" dirty="0">
                <a:solidFill>
                  <a:srgbClr val="002060"/>
                </a:solidFill>
              </a:rPr>
              <a:t>的自增自减运算符</a:t>
            </a:r>
            <a:r>
              <a:rPr lang="en-US" altLang="zh-CN" sz="2800" dirty="0">
                <a:solidFill>
                  <a:srgbClr val="002060"/>
                </a:solidFill>
              </a:rPr>
              <a:t>++</a:t>
            </a:r>
            <a:r>
              <a:rPr lang="zh-CN" altLang="en-US" sz="2800" dirty="0">
                <a:solidFill>
                  <a:srgbClr val="002060"/>
                </a:solidFill>
              </a:rPr>
              <a:t>和</a:t>
            </a:r>
            <a:r>
              <a:rPr lang="en-US" altLang="zh-CN" sz="2800" dirty="0">
                <a:solidFill>
                  <a:srgbClr val="002060"/>
                </a:solidFill>
              </a:rPr>
              <a:t>--</a:t>
            </a:r>
            <a:r>
              <a:rPr lang="zh-CN" altLang="en-US" sz="2800" dirty="0">
                <a:solidFill>
                  <a:srgbClr val="002060"/>
                </a:solidFill>
              </a:rPr>
              <a:t>的作用是使变量的值增１或减１，如：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++i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--i (</a:t>
            </a:r>
            <a:r>
              <a:rPr lang="zh-CN" altLang="en-US" sz="2800" dirty="0">
                <a:solidFill>
                  <a:srgbClr val="002060"/>
                </a:solidFill>
              </a:rPr>
              <a:t>在使用</a:t>
            </a:r>
            <a:r>
              <a:rPr lang="en-US" altLang="zh-CN" sz="2800" dirty="0">
                <a:solidFill>
                  <a:srgbClr val="002060"/>
                </a:solidFill>
              </a:rPr>
              <a:t>i</a:t>
            </a:r>
            <a:r>
              <a:rPr lang="zh-CN" altLang="en-US" sz="2800" dirty="0">
                <a:solidFill>
                  <a:srgbClr val="002060"/>
                </a:solidFill>
              </a:rPr>
              <a:t>之前，先使</a:t>
            </a:r>
            <a:r>
              <a:rPr lang="en-US" altLang="zh-CN" sz="2800" dirty="0">
                <a:solidFill>
                  <a:srgbClr val="002060"/>
                </a:solidFill>
              </a:rPr>
              <a:t>i</a:t>
            </a:r>
            <a:r>
              <a:rPr lang="zh-CN" altLang="en-US" sz="2800" dirty="0">
                <a:solidFill>
                  <a:srgbClr val="002060"/>
                </a:solidFill>
              </a:rPr>
              <a:t>的值加（减）１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i++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i-- (</a:t>
            </a:r>
            <a:r>
              <a:rPr lang="zh-CN" altLang="en-US" sz="2800" dirty="0">
                <a:solidFill>
                  <a:srgbClr val="002060"/>
                </a:solidFill>
              </a:rPr>
              <a:t>在使用</a:t>
            </a:r>
            <a:r>
              <a:rPr lang="en-US" altLang="zh-CN" sz="2800" dirty="0">
                <a:solidFill>
                  <a:srgbClr val="002060"/>
                </a:solidFill>
              </a:rPr>
              <a:t>i</a:t>
            </a:r>
            <a:r>
              <a:rPr lang="zh-CN" altLang="en-US" sz="2800" dirty="0">
                <a:solidFill>
                  <a:srgbClr val="002060"/>
                </a:solidFill>
              </a:rPr>
              <a:t>之后，使</a:t>
            </a:r>
            <a:r>
              <a:rPr lang="en-US" altLang="zh-CN" sz="2800" dirty="0">
                <a:solidFill>
                  <a:srgbClr val="002060"/>
                </a:solidFill>
              </a:rPr>
              <a:t>i</a:t>
            </a:r>
            <a:r>
              <a:rPr lang="zh-CN" altLang="en-US" sz="2800" dirty="0">
                <a:solidFill>
                  <a:srgbClr val="002060"/>
                </a:solidFill>
              </a:rPr>
              <a:t>的值加（减）１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++</a:t>
            </a:r>
            <a:r>
              <a:rPr lang="zh-CN" altLang="en-US" sz="2800" dirty="0">
                <a:solidFill>
                  <a:srgbClr val="002060"/>
                </a:solidFill>
              </a:rPr>
              <a:t>和</a:t>
            </a:r>
            <a:r>
              <a:rPr lang="en-US" altLang="zh-CN" sz="2800" dirty="0">
                <a:solidFill>
                  <a:srgbClr val="002060"/>
                </a:solidFill>
              </a:rPr>
              <a:t>--</a:t>
            </a:r>
            <a:r>
              <a:rPr lang="zh-CN" altLang="en-US" sz="2800" dirty="0">
                <a:solidFill>
                  <a:srgbClr val="002060"/>
                </a:solidFill>
              </a:rPr>
              <a:t>只能用于变量，而不能用于常量或表达式，如</a:t>
            </a:r>
            <a:r>
              <a:rPr lang="en-US" altLang="zh-CN" sz="2800" dirty="0">
                <a:solidFill>
                  <a:srgbClr val="002060"/>
                </a:solidFill>
              </a:rPr>
              <a:t>5++</a:t>
            </a:r>
            <a:r>
              <a:rPr lang="zh-CN" altLang="en-US" sz="2800" dirty="0">
                <a:solidFill>
                  <a:srgbClr val="002060"/>
                </a:solidFill>
              </a:rPr>
              <a:t>或（</a:t>
            </a:r>
            <a:r>
              <a:rPr lang="en-US" altLang="zh-CN" sz="2800" dirty="0" err="1">
                <a:solidFill>
                  <a:srgbClr val="002060"/>
                </a:solidFill>
              </a:rPr>
              <a:t>a+b</a:t>
            </a:r>
            <a:r>
              <a:rPr lang="zh-CN" altLang="en-US" sz="2800" dirty="0">
                <a:solidFill>
                  <a:srgbClr val="002060"/>
                </a:solidFill>
              </a:rPr>
              <a:t>）</a:t>
            </a:r>
            <a:r>
              <a:rPr lang="en-US" altLang="zh-CN" sz="2800" dirty="0">
                <a:solidFill>
                  <a:srgbClr val="002060"/>
                </a:solidFill>
              </a:rPr>
              <a:t>++</a:t>
            </a:r>
            <a:r>
              <a:rPr lang="zh-CN" altLang="en-US" sz="2800" dirty="0">
                <a:solidFill>
                  <a:srgbClr val="002060"/>
                </a:solidFill>
              </a:rPr>
              <a:t>都是不合法的。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++</a:t>
            </a:r>
            <a:r>
              <a:rPr lang="zh-CN" altLang="en-US" sz="2800" dirty="0">
                <a:solidFill>
                  <a:srgbClr val="002060"/>
                </a:solidFill>
              </a:rPr>
              <a:t>和</a:t>
            </a:r>
            <a:r>
              <a:rPr lang="en-US" altLang="zh-CN" sz="2800" dirty="0">
                <a:solidFill>
                  <a:srgbClr val="002060"/>
                </a:solidFill>
              </a:rPr>
              <a:t>--</a:t>
            </a:r>
            <a:r>
              <a:rPr lang="zh-CN" altLang="en-US" sz="2800" dirty="0">
                <a:solidFill>
                  <a:srgbClr val="002060"/>
                </a:solidFill>
              </a:rPr>
              <a:t>的结合方向是“自右至左”。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4045223"/>
            <a:ext cx="79484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如果</a:t>
            </a:r>
            <a:r>
              <a:rPr lang="en-US" altLang="zh-CN" sz="3200" dirty="0">
                <a:solidFill>
                  <a:srgbClr val="002060"/>
                </a:solidFill>
              </a:rPr>
              <a:t>i</a:t>
            </a:r>
            <a:r>
              <a:rPr lang="zh-CN" altLang="en-US" sz="3200" dirty="0">
                <a:solidFill>
                  <a:srgbClr val="002060"/>
                </a:solidFill>
              </a:rPr>
              <a:t>的原值等于３，则执行下面的赋值语句：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（１）	</a:t>
            </a:r>
            <a:r>
              <a:rPr lang="en-US" altLang="zh-CN" sz="3200" dirty="0">
                <a:solidFill>
                  <a:srgbClr val="002060"/>
                </a:solidFill>
              </a:rPr>
              <a:t>j=++i;(i</a:t>
            </a:r>
            <a:r>
              <a:rPr lang="zh-CN" altLang="en-US" sz="3200" dirty="0">
                <a:solidFill>
                  <a:srgbClr val="002060"/>
                </a:solidFill>
              </a:rPr>
              <a:t>的值先变成４，再赋给</a:t>
            </a:r>
            <a:r>
              <a:rPr lang="en-US" altLang="zh-CN" sz="3200" dirty="0">
                <a:solidFill>
                  <a:srgbClr val="002060"/>
                </a:solidFill>
              </a:rPr>
              <a:t>j</a:t>
            </a:r>
            <a:r>
              <a:rPr lang="zh-CN" altLang="en-US" sz="3200" dirty="0">
                <a:solidFill>
                  <a:srgbClr val="002060"/>
                </a:solidFill>
              </a:rPr>
              <a:t>，</a:t>
            </a:r>
            <a:r>
              <a:rPr lang="en-US" altLang="zh-CN" sz="3200" dirty="0">
                <a:solidFill>
                  <a:srgbClr val="002060"/>
                </a:solidFill>
              </a:rPr>
              <a:t>j</a:t>
            </a:r>
            <a:r>
              <a:rPr lang="zh-CN" altLang="en-US" sz="3200" dirty="0">
                <a:solidFill>
                  <a:srgbClr val="002060"/>
                </a:solidFill>
              </a:rPr>
              <a:t>的值为４</a:t>
            </a:r>
            <a:r>
              <a:rPr lang="en-US" altLang="zh-CN" sz="3200" dirty="0">
                <a:solidFill>
                  <a:srgbClr val="002060"/>
                </a:solidFill>
              </a:rPr>
              <a:t>)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（２）	</a:t>
            </a:r>
            <a:r>
              <a:rPr lang="en-US" altLang="zh-CN" sz="3200" dirty="0">
                <a:solidFill>
                  <a:srgbClr val="002060"/>
                </a:solidFill>
              </a:rPr>
              <a:t>j=i++;</a:t>
            </a:r>
            <a:r>
              <a:rPr lang="zh-CN" altLang="en-US" sz="3200" dirty="0">
                <a:solidFill>
                  <a:srgbClr val="002060"/>
                </a:solidFill>
              </a:rPr>
              <a:t>（先将</a:t>
            </a:r>
            <a:r>
              <a:rPr lang="en-US" altLang="zh-CN" sz="3200" dirty="0">
                <a:solidFill>
                  <a:srgbClr val="002060"/>
                </a:solidFill>
              </a:rPr>
              <a:t>i</a:t>
            </a:r>
            <a:r>
              <a:rPr lang="zh-CN" altLang="en-US" sz="3200" dirty="0">
                <a:solidFill>
                  <a:srgbClr val="002060"/>
                </a:solidFill>
              </a:rPr>
              <a:t>的值３赋给</a:t>
            </a:r>
            <a:r>
              <a:rPr lang="en-US" altLang="zh-CN" sz="3200" dirty="0">
                <a:solidFill>
                  <a:srgbClr val="002060"/>
                </a:solidFill>
              </a:rPr>
              <a:t>j</a:t>
            </a:r>
            <a:r>
              <a:rPr lang="zh-CN" altLang="en-US" sz="3200" dirty="0">
                <a:solidFill>
                  <a:srgbClr val="002060"/>
                </a:solidFill>
              </a:rPr>
              <a:t>，</a:t>
            </a:r>
            <a:r>
              <a:rPr lang="en-US" altLang="zh-CN" sz="3200" dirty="0">
                <a:solidFill>
                  <a:srgbClr val="002060"/>
                </a:solidFill>
              </a:rPr>
              <a:t>j</a:t>
            </a:r>
            <a:r>
              <a:rPr lang="zh-CN" altLang="en-US" sz="3200" dirty="0">
                <a:solidFill>
                  <a:srgbClr val="002060"/>
                </a:solidFill>
              </a:rPr>
              <a:t>的值为３，然后</a:t>
            </a:r>
            <a:r>
              <a:rPr lang="en-US" altLang="zh-CN" sz="3200" dirty="0">
                <a:solidFill>
                  <a:srgbClr val="002060"/>
                </a:solidFill>
              </a:rPr>
              <a:t>i</a:t>
            </a:r>
            <a:r>
              <a:rPr lang="zh-CN" altLang="en-US" sz="3200" dirty="0">
                <a:solidFill>
                  <a:srgbClr val="002060"/>
                </a:solidFill>
              </a:rPr>
              <a:t>变为４）</a:t>
            </a:r>
          </a:p>
        </p:txBody>
      </p:sp>
    </p:spTree>
    <p:extLst>
      <p:ext uri="{BB962C8B-B14F-4D97-AF65-F5344CB8AC3E}">
        <p14:creationId xmlns:p14="http://schemas.microsoft.com/office/powerpoint/2010/main" val="42465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自增自减运算符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870493"/>
            <a:ext cx="794846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例如：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i=3;</a:t>
            </a: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&lt;&lt;++i;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输出“４”。若改为</a:t>
            </a:r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&lt;&lt;i++;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则输出“３”。</a:t>
            </a:r>
          </a:p>
          <a:p>
            <a:endParaRPr lang="zh-CN" altLang="en-US" sz="3200" dirty="0">
              <a:solidFill>
                <a:srgbClr val="002060"/>
              </a:solidFill>
            </a:endParaRPr>
          </a:p>
          <a:p>
            <a:r>
              <a:rPr lang="zh-CN" altLang="en-US" sz="3200" dirty="0">
                <a:solidFill>
                  <a:srgbClr val="002060"/>
                </a:solidFill>
              </a:rPr>
              <a:t>又如：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i=1;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i=(++i)+(++i);</a:t>
            </a: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cout</a:t>
            </a:r>
            <a:r>
              <a:rPr lang="en-US" altLang="zh-CN" sz="3200" dirty="0">
                <a:solidFill>
                  <a:srgbClr val="002060"/>
                </a:solidFill>
              </a:rPr>
              <a:t>&lt;&lt;i;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该结果为</a:t>
            </a:r>
            <a:r>
              <a:rPr lang="en-US" altLang="zh-CN" sz="3200" dirty="0">
                <a:solidFill>
                  <a:srgbClr val="002060"/>
                </a:solidFill>
              </a:rPr>
              <a:t>6</a:t>
            </a:r>
            <a:r>
              <a:rPr lang="zh-CN" altLang="en-US" sz="3200" dirty="0">
                <a:solidFill>
                  <a:srgbClr val="002060"/>
                </a:solidFill>
              </a:rPr>
              <a:t>，因为最后</a:t>
            </a:r>
            <a:r>
              <a:rPr lang="en-US" altLang="zh-CN" sz="3200" dirty="0">
                <a:solidFill>
                  <a:srgbClr val="002060"/>
                </a:solidFill>
              </a:rPr>
              <a:t>i</a:t>
            </a:r>
            <a:r>
              <a:rPr lang="zh-CN" altLang="en-US" sz="3200" dirty="0">
                <a:solidFill>
                  <a:srgbClr val="002060"/>
                </a:solidFill>
              </a:rPr>
              <a:t>的值为</a:t>
            </a:r>
            <a:r>
              <a:rPr lang="en-US" altLang="zh-CN" sz="3200" dirty="0">
                <a:solidFill>
                  <a:srgbClr val="002060"/>
                </a:solidFill>
              </a:rPr>
              <a:t>3</a:t>
            </a:r>
            <a:r>
              <a:rPr lang="zh-CN" altLang="en-US" sz="3200" dirty="0">
                <a:solidFill>
                  <a:srgbClr val="002060"/>
                </a:solidFill>
              </a:rPr>
              <a:t>，</a:t>
            </a:r>
            <a:r>
              <a:rPr lang="en-US" altLang="zh-CN" sz="3200" dirty="0">
                <a:solidFill>
                  <a:srgbClr val="002060"/>
                </a:solidFill>
              </a:rPr>
              <a:t>3+3</a:t>
            </a:r>
            <a:r>
              <a:rPr lang="zh-CN" altLang="en-US" sz="3200" dirty="0">
                <a:solidFill>
                  <a:srgbClr val="002060"/>
                </a:solidFill>
              </a:rPr>
              <a:t>＝</a:t>
            </a:r>
            <a:r>
              <a:rPr lang="en-US" altLang="zh-CN" sz="3200" dirty="0">
                <a:solidFill>
                  <a:srgbClr val="002060"/>
                </a:solidFill>
              </a:rPr>
              <a:t>6</a:t>
            </a:r>
            <a:r>
              <a:rPr lang="zh-CN" altLang="en-US" sz="3200" dirty="0">
                <a:solidFill>
                  <a:srgbClr val="002060"/>
                </a:solidFill>
              </a:rPr>
              <a:t>。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另外，一般情况下</a:t>
            </a:r>
            <a:r>
              <a:rPr lang="en-US" altLang="zh-CN" sz="3200" dirty="0">
                <a:solidFill>
                  <a:srgbClr val="002060"/>
                </a:solidFill>
              </a:rPr>
              <a:t>++i</a:t>
            </a:r>
            <a:r>
              <a:rPr lang="zh-CN" altLang="en-US" sz="3200" dirty="0">
                <a:solidFill>
                  <a:srgbClr val="002060"/>
                </a:solidFill>
              </a:rPr>
              <a:t>的运行速度要略快于</a:t>
            </a:r>
            <a:r>
              <a:rPr lang="en-US" altLang="zh-CN" sz="3200" dirty="0">
                <a:solidFill>
                  <a:srgbClr val="002060"/>
                </a:solidFill>
              </a:rPr>
              <a:t>i++</a:t>
            </a:r>
          </a:p>
        </p:txBody>
      </p:sp>
    </p:spTree>
    <p:extLst>
      <p:ext uri="{BB962C8B-B14F-4D97-AF65-F5344CB8AC3E}">
        <p14:creationId xmlns:p14="http://schemas.microsoft.com/office/powerpoint/2010/main" val="38139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逗号运算符</a:t>
            </a:r>
            <a:r>
              <a:rPr lang="zh-CN" altLang="en-US" dirty="0">
                <a:solidFill>
                  <a:srgbClr val="002060"/>
                </a:solidFill>
              </a:rPr>
              <a:t/>
            </a:r>
            <a:br>
              <a:rPr lang="zh-CN" altLang="en-US" dirty="0">
                <a:solidFill>
                  <a:srgbClr val="002060"/>
                </a:solidFill>
              </a:rPr>
            </a:b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870493"/>
            <a:ext cx="79484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</a:rPr>
              <a:t>C++</a:t>
            </a:r>
            <a:r>
              <a:rPr lang="zh-CN" altLang="en-US" sz="3200" dirty="0">
                <a:solidFill>
                  <a:srgbClr val="002060"/>
                </a:solidFill>
              </a:rPr>
              <a:t>语言提供一种特殊的运算符──逗号运算符，用它将两个表达式连接起来，如：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3+5</a:t>
            </a:r>
            <a:r>
              <a:rPr lang="zh-CN" altLang="en-US" sz="3200" dirty="0">
                <a:solidFill>
                  <a:srgbClr val="002060"/>
                </a:solidFill>
              </a:rPr>
              <a:t>，</a:t>
            </a:r>
            <a:r>
              <a:rPr lang="en-US" altLang="zh-CN" sz="3200" dirty="0">
                <a:solidFill>
                  <a:srgbClr val="002060"/>
                </a:solidFill>
              </a:rPr>
              <a:t>6+8</a:t>
            </a:r>
          </a:p>
          <a:p>
            <a:r>
              <a:rPr lang="zh-CN" altLang="en-US" sz="3200" dirty="0">
                <a:solidFill>
                  <a:srgbClr val="002060"/>
                </a:solidFill>
              </a:rPr>
              <a:t>称为逗号表达式，又称为“顺序求值运算符”。逗号表达式的求解过程是：先求解表达式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，再求解表达式</a:t>
            </a:r>
            <a:r>
              <a:rPr lang="en-US" altLang="zh-CN" sz="3200" dirty="0">
                <a:solidFill>
                  <a:srgbClr val="002060"/>
                </a:solidFill>
              </a:rPr>
              <a:t>2</a:t>
            </a:r>
            <a:r>
              <a:rPr lang="zh-CN" altLang="en-US" sz="3200" dirty="0">
                <a:solidFill>
                  <a:srgbClr val="002060"/>
                </a:solidFill>
              </a:rPr>
              <a:t>。整个逗号表达式的值是表达式</a:t>
            </a:r>
            <a:r>
              <a:rPr lang="en-US" altLang="zh-CN" sz="3200" dirty="0">
                <a:solidFill>
                  <a:srgbClr val="002060"/>
                </a:solidFill>
              </a:rPr>
              <a:t>2</a:t>
            </a:r>
            <a:r>
              <a:rPr lang="zh-CN" altLang="en-US" sz="3200" dirty="0">
                <a:solidFill>
                  <a:srgbClr val="002060"/>
                </a:solidFill>
              </a:rPr>
              <a:t>的值。</a:t>
            </a:r>
          </a:p>
        </p:txBody>
      </p:sp>
      <p:sp>
        <p:nvSpPr>
          <p:cNvPr id="4" name="矩形 3"/>
          <p:cNvSpPr/>
          <p:nvPr/>
        </p:nvSpPr>
        <p:spPr>
          <a:xfrm>
            <a:off x="315615" y="5053335"/>
            <a:ext cx="74168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我们前面定义变量时已经使用过逗号表达式了，如：</a:t>
            </a:r>
          </a:p>
          <a:p>
            <a:r>
              <a:rPr lang="en-US" altLang="zh-CN" sz="3200" dirty="0" err="1">
                <a:solidFill>
                  <a:srgbClr val="002060"/>
                </a:solidFill>
              </a:rPr>
              <a:t>int</a:t>
            </a:r>
            <a:r>
              <a:rPr lang="en-US" altLang="zh-CN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 err="1">
                <a:solidFill>
                  <a:srgbClr val="002060"/>
                </a:solidFill>
              </a:rPr>
              <a:t>a,b</a:t>
            </a:r>
            <a:r>
              <a:rPr lang="en-US" altLang="zh-CN" sz="3200" dirty="0">
                <a:solidFill>
                  <a:srgbClr val="002060"/>
                </a:solidFill>
              </a:rPr>
              <a:t>=0,c,d=34;</a:t>
            </a:r>
          </a:p>
          <a:p>
            <a:r>
              <a:rPr lang="en-US" altLang="zh-CN" sz="3200" dirty="0">
                <a:solidFill>
                  <a:srgbClr val="002060"/>
                </a:solidFill>
              </a:rPr>
              <a:t>double </a:t>
            </a:r>
            <a:r>
              <a:rPr lang="en-US" altLang="zh-CN" sz="3200" dirty="0" err="1">
                <a:solidFill>
                  <a:srgbClr val="002060"/>
                </a:solidFill>
              </a:rPr>
              <a:t>x,y,z</a:t>
            </a:r>
            <a:r>
              <a:rPr lang="en-US" altLang="zh-CN" sz="3200" dirty="0">
                <a:solidFill>
                  <a:srgbClr val="00206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4127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试图修改常量的错误程序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40967"/>
            <a:ext cx="8121521" cy="8496944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#</a:t>
            </a:r>
            <a:r>
              <a:rPr lang="en-US" altLang="zh-CN" sz="2800" dirty="0">
                <a:solidFill>
                  <a:srgbClr val="002060"/>
                </a:solidFill>
              </a:rPr>
              <a:t>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const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a=34; 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  a=a*5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59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用标识符代表一个常量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40967"/>
            <a:ext cx="8121521" cy="8496944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//</a:t>
            </a:r>
            <a:r>
              <a:rPr lang="zh-CN" altLang="en-US" sz="2800" dirty="0">
                <a:solidFill>
                  <a:srgbClr val="002060"/>
                </a:solidFill>
              </a:rPr>
              <a:t>标识符定义常量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#define PRICE 34  //</a:t>
            </a:r>
            <a:r>
              <a:rPr lang="zh-CN" altLang="en-US" sz="2800" dirty="0">
                <a:solidFill>
                  <a:srgbClr val="002060"/>
                </a:solidFill>
              </a:rPr>
              <a:t>定义了一个符号常量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number=10;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total;      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total=number*PRICE;                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&lt;&lt;"total="&lt;&lt;total&lt;&lt;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4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浮点数的舍入误差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40967"/>
            <a:ext cx="8121521" cy="8496944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#include 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float </a:t>
            </a:r>
            <a:r>
              <a:rPr lang="en-US" altLang="zh-CN" sz="2800" dirty="0" err="1">
                <a:solidFill>
                  <a:srgbClr val="002060"/>
                </a:solidFill>
              </a:rPr>
              <a:t>a,b,c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a=2345678900.000;//</a:t>
            </a:r>
            <a:r>
              <a:rPr lang="zh-CN" altLang="en-US" sz="2800" dirty="0">
                <a:solidFill>
                  <a:srgbClr val="002060"/>
                </a:solidFill>
              </a:rPr>
              <a:t>定义一个很大的浮点数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b=3;//</a:t>
            </a:r>
            <a:r>
              <a:rPr lang="zh-CN" altLang="en-US" sz="2800" dirty="0">
                <a:solidFill>
                  <a:srgbClr val="002060"/>
                </a:solidFill>
              </a:rPr>
              <a:t>定义一个很小的浮点数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&lt;&lt;a&lt;&lt;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c=</a:t>
            </a:r>
            <a:r>
              <a:rPr lang="en-US" altLang="zh-CN" sz="2800" dirty="0" err="1">
                <a:solidFill>
                  <a:srgbClr val="002060"/>
                </a:solidFill>
              </a:rPr>
              <a:t>a+b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&lt;&lt;c&lt;&lt;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system("pause");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字符和字符串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458" y="948879"/>
            <a:ext cx="8121521" cy="324036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字符变量是用单撇号括起来的一个字符。如</a:t>
            </a:r>
            <a:r>
              <a:rPr lang="en-US" altLang="zh-CN" sz="2800" dirty="0">
                <a:solidFill>
                  <a:srgbClr val="002060"/>
                </a:solidFill>
              </a:rPr>
              <a:t>'a '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'x '</a:t>
            </a:r>
            <a:r>
              <a:rPr lang="zh-CN" altLang="en-US" sz="2800" dirty="0">
                <a:solidFill>
                  <a:srgbClr val="002060"/>
                </a:solidFill>
              </a:rPr>
              <a:t>， </a:t>
            </a:r>
            <a:r>
              <a:rPr lang="en-US" altLang="zh-CN" sz="2800" dirty="0">
                <a:solidFill>
                  <a:srgbClr val="002060"/>
                </a:solidFill>
              </a:rPr>
              <a:t>'? '</a:t>
            </a:r>
            <a:r>
              <a:rPr lang="zh-CN" altLang="en-US" sz="2800" dirty="0">
                <a:solidFill>
                  <a:srgbClr val="002060"/>
                </a:solidFill>
              </a:rPr>
              <a:t>， </a:t>
            </a:r>
            <a:r>
              <a:rPr lang="en-US" altLang="zh-CN" sz="2800" dirty="0">
                <a:solidFill>
                  <a:srgbClr val="002060"/>
                </a:solidFill>
              </a:rPr>
              <a:t>'$ '</a:t>
            </a:r>
            <a:r>
              <a:rPr lang="zh-CN" altLang="en-US" sz="2800" dirty="0">
                <a:solidFill>
                  <a:srgbClr val="002060"/>
                </a:solidFill>
              </a:rPr>
              <a:t>等。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字符串变量是一对双撇号括起来的字符序列。如</a:t>
            </a:r>
            <a:r>
              <a:rPr lang="en-US" altLang="zh-CN" sz="2800" dirty="0">
                <a:solidFill>
                  <a:srgbClr val="002060"/>
                </a:solidFill>
              </a:rPr>
              <a:t>"Good Morning! "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"a "</a:t>
            </a:r>
            <a:r>
              <a:rPr lang="zh-CN" altLang="en-US" sz="2800" dirty="0">
                <a:solidFill>
                  <a:srgbClr val="002060"/>
                </a:solidFill>
              </a:rPr>
              <a:t>，</a:t>
            </a:r>
            <a:r>
              <a:rPr lang="en-US" altLang="zh-CN" sz="2800" dirty="0">
                <a:solidFill>
                  <a:srgbClr val="002060"/>
                </a:solidFill>
              </a:rPr>
              <a:t>"$34567 "</a:t>
            </a:r>
            <a:r>
              <a:rPr lang="zh-CN" altLang="en-US" sz="2800" dirty="0">
                <a:solidFill>
                  <a:srgbClr val="002060"/>
                </a:solidFill>
              </a:rPr>
              <a:t>都是字符串变量。例如输出一个字符串如下：</a:t>
            </a: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&lt;&lt;"How do you do! ";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607" y="4136103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每一个字符串的结尾有一</a:t>
            </a:r>
            <a:r>
              <a:rPr lang="zh-CN" altLang="en-US" sz="3200" dirty="0" smtClean="0">
                <a:solidFill>
                  <a:srgbClr val="002060"/>
                </a:solidFill>
              </a:rPr>
              <a:t>个字符</a:t>
            </a:r>
            <a:r>
              <a:rPr lang="en-US" altLang="zh-CN" sz="3200" dirty="0">
                <a:solidFill>
                  <a:srgbClr val="002060"/>
                </a:solidFill>
              </a:rPr>
              <a:t>'\0'</a:t>
            </a:r>
            <a:r>
              <a:rPr lang="zh-CN" altLang="en-US" sz="3200" dirty="0">
                <a:solidFill>
                  <a:srgbClr val="002060"/>
                </a:solidFill>
              </a:rPr>
              <a:t>作为字符串结束的标志，</a:t>
            </a:r>
            <a:r>
              <a:rPr lang="en-US" altLang="zh-CN" sz="3200" dirty="0">
                <a:solidFill>
                  <a:srgbClr val="002060"/>
                </a:solidFill>
              </a:rPr>
              <a:t>'\0'</a:t>
            </a:r>
            <a:r>
              <a:rPr lang="zh-CN" altLang="en-US" sz="3200" dirty="0">
                <a:solidFill>
                  <a:srgbClr val="002060"/>
                </a:solidFill>
              </a:rPr>
              <a:t>是一个</a:t>
            </a:r>
            <a:r>
              <a:rPr lang="en-US" altLang="zh-CN" sz="3200" dirty="0">
                <a:solidFill>
                  <a:srgbClr val="002060"/>
                </a:solidFill>
              </a:rPr>
              <a:t>ASCII</a:t>
            </a:r>
            <a:r>
              <a:rPr lang="zh-CN" altLang="en-US" sz="3200" dirty="0">
                <a:solidFill>
                  <a:srgbClr val="002060"/>
                </a:solidFill>
              </a:rPr>
              <a:t>码为</a:t>
            </a:r>
            <a:r>
              <a:rPr lang="en-US" altLang="zh-CN" sz="3200" dirty="0">
                <a:solidFill>
                  <a:srgbClr val="002060"/>
                </a:solidFill>
              </a:rPr>
              <a:t>0</a:t>
            </a:r>
            <a:r>
              <a:rPr lang="zh-CN" altLang="en-US" sz="3200" dirty="0">
                <a:solidFill>
                  <a:srgbClr val="002060"/>
                </a:solidFill>
              </a:rPr>
              <a:t>的字符，占一个字节。例如有一个字符串“</a:t>
            </a:r>
            <a:r>
              <a:rPr lang="en-US" altLang="zh-CN" sz="3200" dirty="0">
                <a:solidFill>
                  <a:srgbClr val="002060"/>
                </a:solidFill>
              </a:rPr>
              <a:t>Hello”</a:t>
            </a:r>
            <a:r>
              <a:rPr lang="zh-CN" altLang="en-US" sz="3200" dirty="0">
                <a:solidFill>
                  <a:srgbClr val="002060"/>
                </a:solidFill>
              </a:rPr>
              <a:t>，实际在内存中存储如</a:t>
            </a:r>
            <a:r>
              <a:rPr lang="zh-CN" altLang="en-US" sz="3200" dirty="0" smtClean="0">
                <a:solidFill>
                  <a:srgbClr val="002060"/>
                </a:solidFill>
              </a:rPr>
              <a:t>图所</a:t>
            </a:r>
            <a:r>
              <a:rPr lang="zh-CN" altLang="en-US" sz="3200" dirty="0">
                <a:solidFill>
                  <a:srgbClr val="002060"/>
                </a:solidFill>
              </a:rPr>
              <a:t>示。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59" y="6853535"/>
            <a:ext cx="651575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42590" y="8941767"/>
            <a:ext cx="77048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</a:rPr>
              <a:t>‘</a:t>
            </a:r>
            <a:r>
              <a:rPr lang="en-US" altLang="zh-CN" sz="3200" dirty="0" smtClean="0">
                <a:solidFill>
                  <a:srgbClr val="002060"/>
                </a:solidFill>
              </a:rPr>
              <a:t>a</a:t>
            </a:r>
            <a:r>
              <a:rPr lang="zh-CN" altLang="en-US" sz="3200" dirty="0" smtClean="0">
                <a:solidFill>
                  <a:srgbClr val="002060"/>
                </a:solidFill>
              </a:rPr>
              <a:t>’和“</a:t>
            </a:r>
            <a:r>
              <a:rPr lang="en-US" altLang="zh-CN" sz="3200" dirty="0" smtClean="0">
                <a:solidFill>
                  <a:srgbClr val="002060"/>
                </a:solidFill>
              </a:rPr>
              <a:t>a</a:t>
            </a:r>
            <a:r>
              <a:rPr lang="zh-CN" altLang="en-US" sz="3200" dirty="0" smtClean="0">
                <a:solidFill>
                  <a:srgbClr val="002060"/>
                </a:solidFill>
              </a:rPr>
              <a:t>”不仅是字符变量和字符串变量的区别，还有空间大小的区别。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0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字符变量与整数之间的通用性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045223"/>
            <a:ext cx="8121521" cy="324036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# </a:t>
            </a:r>
            <a:r>
              <a:rPr lang="en-US" altLang="zh-CN" sz="2800" dirty="0">
                <a:solidFill>
                  <a:srgbClr val="002060"/>
                </a:solidFill>
              </a:rPr>
              <a:t>include &lt;</a:t>
            </a:r>
            <a:r>
              <a:rPr lang="en-US" altLang="zh-CN" sz="2800" dirty="0" err="1">
                <a:solidFill>
                  <a:srgbClr val="002060"/>
                </a:solidFill>
              </a:rPr>
              <a:t>iostream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</a:rPr>
              <a:t>#include&lt;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cstdlib</a:t>
            </a:r>
            <a:r>
              <a:rPr lang="en-US" altLang="zh-CN" sz="2800" dirty="0" smtClean="0">
                <a:solidFill>
                  <a:srgbClr val="002060"/>
                </a:solidFill>
              </a:rPr>
              <a:t>&gt;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</a:rPr>
              <a:t>using namespace </a:t>
            </a:r>
            <a:r>
              <a:rPr lang="en-US" altLang="zh-CN" sz="2800" dirty="0" err="1">
                <a:solidFill>
                  <a:srgbClr val="002060"/>
                </a:solidFill>
              </a:rPr>
              <a:t>std</a:t>
            </a:r>
            <a:r>
              <a:rPr lang="en-US" altLang="zh-CN" sz="28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 main()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{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char c1,c2;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c1=65;//</a:t>
            </a:r>
            <a:r>
              <a:rPr lang="zh-CN" altLang="en-US" sz="2800" dirty="0">
                <a:solidFill>
                  <a:srgbClr val="002060"/>
                </a:solidFill>
              </a:rPr>
              <a:t>注意此处是数字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c2=66;//</a:t>
            </a:r>
            <a:r>
              <a:rPr lang="zh-CN" altLang="en-US" sz="2800" dirty="0">
                <a:solidFill>
                  <a:srgbClr val="002060"/>
                </a:solidFill>
              </a:rPr>
              <a:t>注意此处是数字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&lt;&lt;c1&lt;&lt;"  "&lt;&lt;c2&lt;&lt;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;//</a:t>
            </a:r>
            <a:r>
              <a:rPr lang="zh-CN" altLang="en-US" sz="2800" dirty="0">
                <a:solidFill>
                  <a:srgbClr val="002060"/>
                </a:solidFill>
              </a:rPr>
              <a:t>因为</a:t>
            </a:r>
            <a:r>
              <a:rPr lang="en-US" altLang="zh-CN" sz="2800" dirty="0">
                <a:solidFill>
                  <a:srgbClr val="002060"/>
                </a:solidFill>
              </a:rPr>
              <a:t>c1,c2</a:t>
            </a:r>
            <a:r>
              <a:rPr lang="zh-CN" altLang="en-US" sz="2800" dirty="0">
                <a:solidFill>
                  <a:srgbClr val="002060"/>
                </a:solidFill>
              </a:rPr>
              <a:t>为字符类型，所以输出也是字符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 err="1">
                <a:solidFill>
                  <a:srgbClr val="002060"/>
                </a:solidFill>
              </a:rPr>
              <a:t>cout</a:t>
            </a:r>
            <a:r>
              <a:rPr lang="en-US" altLang="zh-CN" sz="2800" dirty="0">
                <a:solidFill>
                  <a:srgbClr val="002060"/>
                </a:solidFill>
              </a:rPr>
              <a:t>&lt;&lt;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(c1)&lt;&lt;"  "&lt;&lt;</a:t>
            </a:r>
            <a:r>
              <a:rPr lang="en-US" altLang="zh-CN" sz="2800" dirty="0" err="1">
                <a:solidFill>
                  <a:srgbClr val="002060"/>
                </a:solidFill>
              </a:rPr>
              <a:t>int</a:t>
            </a:r>
            <a:r>
              <a:rPr lang="en-US" altLang="zh-CN" sz="2800" dirty="0">
                <a:solidFill>
                  <a:srgbClr val="002060"/>
                </a:solidFill>
              </a:rPr>
              <a:t>(c2)&lt;&lt;</a:t>
            </a:r>
            <a:r>
              <a:rPr lang="en-US" altLang="zh-CN" sz="2800" dirty="0" err="1">
                <a:solidFill>
                  <a:srgbClr val="002060"/>
                </a:solidFill>
              </a:rPr>
              <a:t>endl</a:t>
            </a:r>
            <a:r>
              <a:rPr lang="en-US" altLang="zh-CN" sz="2800" dirty="0">
                <a:solidFill>
                  <a:srgbClr val="002060"/>
                </a:solidFill>
              </a:rPr>
              <a:t>;//</a:t>
            </a:r>
            <a:r>
              <a:rPr lang="zh-CN" altLang="en-US" sz="2800" dirty="0">
                <a:solidFill>
                  <a:srgbClr val="002060"/>
                </a:solidFill>
              </a:rPr>
              <a:t>此处强制转化为数字输出 </a:t>
            </a:r>
          </a:p>
          <a:p>
            <a:r>
              <a:rPr lang="zh-CN" altLang="en-US" sz="2800" dirty="0">
                <a:solidFill>
                  <a:srgbClr val="002060"/>
                </a:solidFill>
              </a:rPr>
              <a:t>  </a:t>
            </a:r>
            <a:r>
              <a:rPr lang="en-US" altLang="zh-CN" sz="2800" dirty="0">
                <a:solidFill>
                  <a:srgbClr val="002060"/>
                </a:solidFill>
              </a:rPr>
              <a:t>system("pause"); 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  return 0;</a:t>
            </a:r>
          </a:p>
          <a:p>
            <a:r>
              <a:rPr lang="en-US" altLang="zh-CN" sz="28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4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2060"/>
                </a:solidFill>
              </a:rPr>
              <a:t>ASCII</a:t>
            </a:r>
            <a:r>
              <a:rPr lang="zh-CN" altLang="en-US" b="1" dirty="0" smtClean="0">
                <a:solidFill>
                  <a:srgbClr val="002060"/>
                </a:solidFill>
              </a:rPr>
              <a:t>码表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" y="948879"/>
            <a:ext cx="8092898" cy="972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1639" y="1308919"/>
            <a:ext cx="727280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002060"/>
                </a:solidFill>
              </a:rPr>
              <a:t>计算机</a:t>
            </a:r>
            <a:r>
              <a:rPr lang="zh-CN" altLang="en-US" sz="3600" b="1" dirty="0">
                <a:solidFill>
                  <a:srgbClr val="002060"/>
                </a:solidFill>
              </a:rPr>
              <a:t>中，所有的</a:t>
            </a:r>
            <a:r>
              <a:rPr lang="zh-CN" altLang="en-US" sz="3600" b="1" dirty="0" smtClean="0">
                <a:solidFill>
                  <a:srgbClr val="002060"/>
                </a:solidFill>
              </a:rPr>
              <a:t>数据都用</a:t>
            </a:r>
            <a:r>
              <a:rPr lang="zh-CN" altLang="en-US" sz="3600" b="1" dirty="0">
                <a:solidFill>
                  <a:srgbClr val="002060"/>
                </a:solidFill>
              </a:rPr>
              <a:t>二进制数</a:t>
            </a:r>
            <a:r>
              <a:rPr lang="zh-CN" altLang="en-US" sz="3600" b="1" dirty="0" smtClean="0">
                <a:solidFill>
                  <a:srgbClr val="002060"/>
                </a:solidFill>
              </a:rPr>
              <a:t>表示，</a:t>
            </a:r>
            <a:r>
              <a:rPr lang="zh-CN" altLang="en-US" sz="3600" b="1" dirty="0">
                <a:solidFill>
                  <a:srgbClr val="002060"/>
                </a:solidFill>
              </a:rPr>
              <a:t>例如，像</a:t>
            </a:r>
            <a:r>
              <a:rPr lang="en-US" altLang="zh-CN" sz="3600" b="1" dirty="0">
                <a:solidFill>
                  <a:srgbClr val="002060"/>
                </a:solidFill>
              </a:rPr>
              <a:t>a</a:t>
            </a:r>
            <a:r>
              <a:rPr lang="zh-CN" altLang="en-US" sz="3600" b="1" dirty="0">
                <a:solidFill>
                  <a:srgbClr val="002060"/>
                </a:solidFill>
              </a:rPr>
              <a:t>、</a:t>
            </a:r>
            <a:r>
              <a:rPr lang="en-US" altLang="zh-CN" sz="3600" b="1" dirty="0">
                <a:solidFill>
                  <a:srgbClr val="002060"/>
                </a:solidFill>
              </a:rPr>
              <a:t>b</a:t>
            </a:r>
            <a:r>
              <a:rPr lang="zh-CN" altLang="en-US" sz="3600" b="1" dirty="0">
                <a:solidFill>
                  <a:srgbClr val="002060"/>
                </a:solidFill>
              </a:rPr>
              <a:t>、</a:t>
            </a:r>
            <a:r>
              <a:rPr lang="en-US" altLang="zh-CN" sz="3600" b="1" dirty="0">
                <a:solidFill>
                  <a:srgbClr val="002060"/>
                </a:solidFill>
              </a:rPr>
              <a:t>c</a:t>
            </a:r>
            <a:r>
              <a:rPr lang="zh-CN" altLang="en-US" sz="3600" b="1" dirty="0">
                <a:solidFill>
                  <a:srgbClr val="002060"/>
                </a:solidFill>
              </a:rPr>
              <a:t>、</a:t>
            </a:r>
            <a:r>
              <a:rPr lang="en-US" altLang="zh-CN" sz="3600" b="1" dirty="0">
                <a:solidFill>
                  <a:srgbClr val="002060"/>
                </a:solidFill>
              </a:rPr>
              <a:t>d</a:t>
            </a:r>
            <a:r>
              <a:rPr lang="zh-CN" altLang="en-US" sz="3600" b="1" dirty="0">
                <a:solidFill>
                  <a:srgbClr val="002060"/>
                </a:solidFill>
              </a:rPr>
              <a:t>这样的</a:t>
            </a:r>
            <a:r>
              <a:rPr lang="en-US" altLang="zh-CN" sz="3600" b="1" dirty="0">
                <a:solidFill>
                  <a:srgbClr val="002060"/>
                </a:solidFill>
              </a:rPr>
              <a:t>52</a:t>
            </a:r>
            <a:r>
              <a:rPr lang="zh-CN" altLang="en-US" sz="3600" b="1" dirty="0">
                <a:solidFill>
                  <a:srgbClr val="002060"/>
                </a:solidFill>
              </a:rPr>
              <a:t>个字母（包括大写）、</a:t>
            </a:r>
            <a:r>
              <a:rPr lang="zh-CN" altLang="en-US" sz="3600" b="1" dirty="0" smtClean="0">
                <a:solidFill>
                  <a:srgbClr val="002060"/>
                </a:solidFill>
              </a:rPr>
              <a:t>以及数字和符号</a:t>
            </a:r>
            <a:r>
              <a:rPr lang="zh-CN" altLang="en-US" sz="3600" b="1" dirty="0">
                <a:solidFill>
                  <a:srgbClr val="002060"/>
                </a:solidFill>
              </a:rPr>
              <a:t>（例如*、</a:t>
            </a:r>
            <a:r>
              <a:rPr lang="en-US" altLang="zh-CN" sz="3600" b="1" dirty="0">
                <a:solidFill>
                  <a:srgbClr val="002060"/>
                </a:solidFill>
              </a:rPr>
              <a:t>#</a:t>
            </a:r>
            <a:r>
              <a:rPr lang="zh-CN" altLang="en-US" sz="3600" b="1" dirty="0">
                <a:solidFill>
                  <a:srgbClr val="002060"/>
                </a:solidFill>
              </a:rPr>
              <a:t>、</a:t>
            </a:r>
            <a:r>
              <a:rPr lang="en-US" altLang="zh-CN" sz="3600" b="1" dirty="0">
                <a:solidFill>
                  <a:srgbClr val="002060"/>
                </a:solidFill>
              </a:rPr>
              <a:t>@</a:t>
            </a:r>
            <a:r>
              <a:rPr lang="zh-CN" altLang="en-US" sz="3600" b="1" dirty="0">
                <a:solidFill>
                  <a:srgbClr val="002060"/>
                </a:solidFill>
              </a:rPr>
              <a:t>等）在计算机中存储时也要使用二进制数来表示，而具体用哪些二进制数字表示哪个符号，当然每个人都可以约定自己的一套（这就叫编码），而大家如果要想互相通信而不造成混乱，那么大家就必须使用相同的编码规则，于是美国有关的标准化组织就出台了</a:t>
            </a:r>
            <a:r>
              <a:rPr lang="en-US" altLang="zh-CN" sz="3600" b="1" dirty="0">
                <a:solidFill>
                  <a:srgbClr val="002060"/>
                </a:solidFill>
              </a:rPr>
              <a:t>ASCII</a:t>
            </a:r>
            <a:r>
              <a:rPr lang="zh-CN" altLang="en-US" sz="3600" b="1" dirty="0">
                <a:solidFill>
                  <a:srgbClr val="002060"/>
                </a:solidFill>
              </a:rPr>
              <a:t>编码，统一规定了上述常用符号用哪些二进制数来表示。</a:t>
            </a:r>
          </a:p>
        </p:txBody>
      </p:sp>
    </p:spTree>
    <p:extLst>
      <p:ext uri="{BB962C8B-B14F-4D97-AF65-F5344CB8AC3E}">
        <p14:creationId xmlns:p14="http://schemas.microsoft.com/office/powerpoint/2010/main" val="14924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11" y="12775"/>
            <a:ext cx="5771865" cy="101581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2060"/>
                </a:solidFill>
              </a:rPr>
              <a:t>ASCII</a:t>
            </a:r>
            <a:r>
              <a:rPr lang="zh-CN" altLang="en-US" b="1" dirty="0" smtClean="0">
                <a:solidFill>
                  <a:srgbClr val="002060"/>
                </a:solidFill>
              </a:rPr>
              <a:t>码表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" y="948879"/>
            <a:ext cx="8092898" cy="972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940"/>
            <a:ext cx="794846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7" y="1812975"/>
            <a:ext cx="6912768" cy="20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040" y="4067206"/>
            <a:ext cx="3456384" cy="152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" y="6061447"/>
            <a:ext cx="79057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2550" y="7420888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1                         1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550" y="7420888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0                         0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TM02455519[[fn=冬季]]</Template>
  <TotalTime>2884</TotalTime>
  <Words>2510</Words>
  <Application>Microsoft Office PowerPoint</Application>
  <PresentationFormat>B4 (ISO)纸张(250x353 毫米)</PresentationFormat>
  <Paragraphs>319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Winter</vt:lpstr>
      <vt:lpstr>PowerPoint 演示文稿</vt:lpstr>
      <vt:lpstr>常量和变量</vt:lpstr>
      <vt:lpstr>试图修改常量的错误程序</vt:lpstr>
      <vt:lpstr>用标识符代表一个常量</vt:lpstr>
      <vt:lpstr>浮点数的舍入误差</vt:lpstr>
      <vt:lpstr>字符和字符串</vt:lpstr>
      <vt:lpstr>字符变量与整数之间的通用性</vt:lpstr>
      <vt:lpstr>ASCII码表</vt:lpstr>
      <vt:lpstr>ASCII码表</vt:lpstr>
      <vt:lpstr>大小写字母的转换</vt:lpstr>
      <vt:lpstr>恺撒加密术</vt:lpstr>
      <vt:lpstr>恺撒加密术</vt:lpstr>
      <vt:lpstr>【上机实践】改进的加密术 </vt:lpstr>
      <vt:lpstr>输出特殊字符 </vt:lpstr>
      <vt:lpstr>数据输入输出 </vt:lpstr>
      <vt:lpstr>数据输入输出 </vt:lpstr>
      <vt:lpstr>进制转换 </vt:lpstr>
      <vt:lpstr>PowerPoint 演示文稿</vt:lpstr>
      <vt:lpstr>PowerPoint 演示文稿</vt:lpstr>
      <vt:lpstr>PowerPoint 演示文稿</vt:lpstr>
      <vt:lpstr>PowerPoint 演示文稿</vt:lpstr>
      <vt:lpstr>【上机实践】格式练习 </vt:lpstr>
      <vt:lpstr>附录中的C语言的输入输出 </vt:lpstr>
      <vt:lpstr>运算规则 </vt:lpstr>
      <vt:lpstr>优先级和结合性 </vt:lpstr>
      <vt:lpstr>强制转换 </vt:lpstr>
      <vt:lpstr>自增自减运算符 </vt:lpstr>
      <vt:lpstr>自增自减运算符 </vt:lpstr>
      <vt:lpstr>逗号运算符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63</cp:revision>
  <dcterms:created xsi:type="dcterms:W3CDTF">2016-09-06T00:03:00Z</dcterms:created>
  <dcterms:modified xsi:type="dcterms:W3CDTF">2018-08-27T23:41:30Z</dcterms:modified>
</cp:coreProperties>
</file>